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78" r:id="rId2"/>
    <p:sldId id="343" r:id="rId3"/>
    <p:sldId id="275" r:id="rId4"/>
    <p:sldId id="300" r:id="rId5"/>
    <p:sldId id="301" r:id="rId6"/>
    <p:sldId id="303" r:id="rId7"/>
    <p:sldId id="305" r:id="rId8"/>
    <p:sldId id="307" r:id="rId9"/>
    <p:sldId id="306" r:id="rId10"/>
    <p:sldId id="308" r:id="rId11"/>
    <p:sldId id="309" r:id="rId12"/>
    <p:sldId id="310" r:id="rId13"/>
    <p:sldId id="311" r:id="rId14"/>
    <p:sldId id="312" r:id="rId15"/>
    <p:sldId id="313" r:id="rId16"/>
    <p:sldId id="314" r:id="rId17"/>
    <p:sldId id="316" r:id="rId18"/>
    <p:sldId id="318" r:id="rId19"/>
    <p:sldId id="317"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2" r:id="rId33"/>
    <p:sldId id="333" r:id="rId34"/>
    <p:sldId id="334" r:id="rId35"/>
    <p:sldId id="336" r:id="rId36"/>
    <p:sldId id="337" r:id="rId37"/>
    <p:sldId id="335" r:id="rId38"/>
    <p:sldId id="338" r:id="rId39"/>
    <p:sldId id="339" r:id="rId40"/>
    <p:sldId id="340" r:id="rId41"/>
    <p:sldId id="331" r:id="rId42"/>
    <p:sldId id="341" r:id="rId43"/>
    <p:sldId id="342" r:id="rId44"/>
    <p:sldId id="274"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521415D9-36F7-43E2-AB2F-B90AF26B5E84}">
      <p14:sectionLst xmlns:p14="http://schemas.microsoft.com/office/powerpoint/2010/main">
        <p14:section name="Default Section" id="{D142CE7D-A8E7-4289-B80A-32A7E9AD07FC}">
          <p14:sldIdLst>
            <p14:sldId id="278"/>
            <p14:sldId id="343"/>
            <p14:sldId id="275"/>
            <p14:sldId id="300"/>
            <p14:sldId id="301"/>
            <p14:sldId id="303"/>
            <p14:sldId id="305"/>
            <p14:sldId id="307"/>
            <p14:sldId id="306"/>
            <p14:sldId id="308"/>
            <p14:sldId id="309"/>
            <p14:sldId id="310"/>
            <p14:sldId id="311"/>
            <p14:sldId id="312"/>
            <p14:sldId id="313"/>
            <p14:sldId id="314"/>
            <p14:sldId id="316"/>
            <p14:sldId id="318"/>
            <p14:sldId id="317"/>
            <p14:sldId id="319"/>
            <p14:sldId id="320"/>
            <p14:sldId id="321"/>
            <p14:sldId id="322"/>
            <p14:sldId id="323"/>
            <p14:sldId id="324"/>
            <p14:sldId id="325"/>
            <p14:sldId id="326"/>
            <p14:sldId id="327"/>
            <p14:sldId id="328"/>
            <p14:sldId id="329"/>
            <p14:sldId id="330"/>
            <p14:sldId id="332"/>
            <p14:sldId id="333"/>
            <p14:sldId id="334"/>
            <p14:sldId id="336"/>
            <p14:sldId id="337"/>
            <p14:sldId id="335"/>
            <p14:sldId id="338"/>
            <p14:sldId id="339"/>
            <p14:sldId id="340"/>
            <p14:sldId id="331"/>
            <p14:sldId id="341"/>
            <p14:sldId id="342"/>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autoAdjust="0"/>
  </p:normalViewPr>
  <p:slideViewPr>
    <p:cSldViewPr snapToGrid="0">
      <p:cViewPr varScale="1">
        <p:scale>
          <a:sx n="112" d="100"/>
          <a:sy n="112" d="100"/>
        </p:scale>
        <p:origin x="150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10/1/23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10/1/23</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06088"/>
            <a:ext cx="8229600" cy="4774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08371" y="6315104"/>
            <a:ext cx="197843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2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2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1.png"/><Relationship Id="rId1" Type="http://schemas.openxmlformats.org/officeDocument/2006/relationships/slideLayout" Target="../slideLayouts/slideLayout12.xml"/><Relationship Id="rId5" Type="http://schemas.openxmlformats.org/officeDocument/2006/relationships/image" Target="../media/image98.png"/><Relationship Id="rId4" Type="http://schemas.openxmlformats.org/officeDocument/2006/relationships/image" Target="../media/image97.png"/></Relationships>
</file>

<file path=ppt/slides/_rels/slide2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5.png"/></Relationships>
</file>

<file path=ppt/slides/_rels/slide2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 Id="rId9" Type="http://schemas.openxmlformats.org/officeDocument/2006/relationships/image" Target="../media/image112.png"/></Relationships>
</file>

<file path=ppt/slides/_rels/slide2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26.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27.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12.xml"/><Relationship Id="rId4" Type="http://schemas.openxmlformats.org/officeDocument/2006/relationships/image" Target="../media/image147.png"/></Relationships>
</file>

<file path=ppt/slides/_rels/slide35.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image" Target="../media/image148.png"/><Relationship Id="rId1" Type="http://schemas.openxmlformats.org/officeDocument/2006/relationships/slideLayout" Target="../slideLayouts/slideLayout1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36.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image" Target="../media/image154.png"/><Relationship Id="rId1" Type="http://schemas.openxmlformats.org/officeDocument/2006/relationships/slideLayout" Target="../slideLayouts/slideLayout12.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37.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image" Target="../media/image161.png"/><Relationship Id="rId1" Type="http://schemas.openxmlformats.org/officeDocument/2006/relationships/slideLayout" Target="../slideLayouts/slideLayout12.xml"/><Relationship Id="rId6" Type="http://schemas.openxmlformats.org/officeDocument/2006/relationships/image" Target="../media/image165.png"/><Relationship Id="rId5" Type="http://schemas.openxmlformats.org/officeDocument/2006/relationships/image" Target="../media/image16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s>
</file>

<file path=ppt/slides/_rels/slide38.xml.rels><?xml version="1.0" encoding="UTF-8" standalone="yes"?>
<Relationships xmlns="http://schemas.openxmlformats.org/package/2006/relationships"><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image" Target="../media/image170.png"/><Relationship Id="rId1" Type="http://schemas.openxmlformats.org/officeDocument/2006/relationships/slideLayout" Target="../slideLayouts/slideLayout1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39.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image" Target="../media/image176.png"/><Relationship Id="rId1" Type="http://schemas.openxmlformats.org/officeDocument/2006/relationships/slideLayout" Target="../slideLayouts/slideLayout1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12.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41.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9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362200"/>
            <a:ext cx="8369300" cy="1752600"/>
          </a:xfrm>
        </p:spPr>
        <p:txBody>
          <a:bodyPr/>
          <a:lstStyle/>
          <a:p>
            <a:pPr algn="ctr"/>
            <a:r>
              <a:rPr lang="en-US" sz="2800" b="1" dirty="0"/>
              <a:t>EE 455 Introduction to Energy Distribution Systems</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rPr>
              <a:t>Dr. Zhaoyu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Center- Tapped Transformers Serving Loads through a Triplex Secondary</a:t>
            </a:r>
          </a:p>
        </p:txBody>
      </p:sp>
      <p:sp>
        <p:nvSpPr>
          <p:cNvPr id="17" name="TextBox 16">
            <a:extLst>
              <a:ext uri="{FF2B5EF4-FFF2-40B4-BE49-F238E27FC236}">
                <a16:creationId xmlns:a16="http://schemas.microsoft.com/office/drawing/2014/main" id="{C38E004F-A60A-F828-C5C0-3DFD91B425A3}"/>
              </a:ext>
            </a:extLst>
          </p:cNvPr>
          <p:cNvSpPr txBox="1"/>
          <p:nvPr/>
        </p:nvSpPr>
        <p:spPr>
          <a:xfrm>
            <a:off x="5580831" y="2479577"/>
            <a:ext cx="3143455" cy="461665"/>
          </a:xfrm>
          <a:prstGeom prst="rect">
            <a:avLst/>
          </a:prstGeom>
          <a:noFill/>
        </p:spPr>
        <p:txBody>
          <a:bodyPr wrap="square" rtlCol="0">
            <a:spAutoFit/>
          </a:bodyPr>
          <a:lstStyle/>
          <a:p>
            <a:pPr algn="ctr"/>
            <a:r>
              <a:rPr lang="en-US" sz="1200" dirty="0"/>
              <a:t>Fig. 4  Center-tapped transformer with secondary</a:t>
            </a:r>
          </a:p>
        </p:txBody>
      </p:sp>
      <p:pic>
        <p:nvPicPr>
          <p:cNvPr id="3" name="Picture 2">
            <a:extLst>
              <a:ext uri="{FF2B5EF4-FFF2-40B4-BE49-F238E27FC236}">
                <a16:creationId xmlns:a16="http://schemas.microsoft.com/office/drawing/2014/main" id="{93E39B70-68B6-496B-840F-ABC8CB58AED0}"/>
              </a:ext>
            </a:extLst>
          </p:cNvPr>
          <p:cNvPicPr>
            <a:picLocks noChangeAspect="1"/>
          </p:cNvPicPr>
          <p:nvPr/>
        </p:nvPicPr>
        <p:blipFill>
          <a:blip r:embed="rId2"/>
          <a:stretch>
            <a:fillRect/>
          </a:stretch>
        </p:blipFill>
        <p:spPr>
          <a:xfrm>
            <a:off x="5580831" y="1028721"/>
            <a:ext cx="3207774" cy="1450856"/>
          </a:xfrm>
          <a:prstGeom prst="rect">
            <a:avLst/>
          </a:prstGeom>
        </p:spPr>
      </p:pic>
      <p:sp>
        <p:nvSpPr>
          <p:cNvPr id="9" name="TextBox 8">
            <a:extLst>
              <a:ext uri="{FF2B5EF4-FFF2-40B4-BE49-F238E27FC236}">
                <a16:creationId xmlns:a16="http://schemas.microsoft.com/office/drawing/2014/main" id="{FD9D83A2-5E74-7F29-EF20-2C3F7DAA3603}"/>
              </a:ext>
            </a:extLst>
          </p:cNvPr>
          <p:cNvSpPr txBox="1"/>
          <p:nvPr/>
        </p:nvSpPr>
        <p:spPr>
          <a:xfrm>
            <a:off x="457200" y="940912"/>
            <a:ext cx="4997450" cy="3816429"/>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Fig 3. </a:t>
            </a:r>
            <a:r>
              <a:rPr lang="en-US" sz="1400" b="0" i="0" dirty="0">
                <a:effectLst/>
                <a:latin typeface="+mn-lt"/>
              </a:rPr>
              <a:t>shows a center-tapped transformer serving a load through a triplex secondary.</a:t>
            </a:r>
          </a:p>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Impedance matrix for the triplex secondary needs to be determined before modeling the system</a:t>
            </a:r>
          </a:p>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Impedances of the triplex are computed using Carson’s equations and the Kron reduction method.</a:t>
            </a:r>
          </a:p>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Carson’s equations result in a 3 × 3 matrix.</a:t>
            </a:r>
          </a:p>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The Kron reduction method is used to “fold” the impedance of the neutral conductor into that of the two-phase conductors.</a:t>
            </a:r>
          </a:p>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A triplex secondary consisting of two insulated conductors and one uninsulated neutral conductor is shown in Figure 11.7</a:t>
            </a:r>
          </a:p>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Spacings between conductors applied in Carson’s equations are given as,</a:t>
            </a:r>
          </a:p>
        </p:txBody>
      </p:sp>
      <p:pic>
        <p:nvPicPr>
          <p:cNvPr id="12" name="Picture 11">
            <a:extLst>
              <a:ext uri="{FF2B5EF4-FFF2-40B4-BE49-F238E27FC236}">
                <a16:creationId xmlns:a16="http://schemas.microsoft.com/office/drawing/2014/main" id="{ACCFC0E1-E7AA-86CB-8300-79031092F22F}"/>
              </a:ext>
            </a:extLst>
          </p:cNvPr>
          <p:cNvPicPr>
            <a:picLocks noChangeAspect="1"/>
          </p:cNvPicPr>
          <p:nvPr/>
        </p:nvPicPr>
        <p:blipFill>
          <a:blip r:embed="rId3"/>
          <a:stretch>
            <a:fillRect/>
          </a:stretch>
        </p:blipFill>
        <p:spPr>
          <a:xfrm>
            <a:off x="6464300" y="3236329"/>
            <a:ext cx="2133600" cy="1388208"/>
          </a:xfrm>
          <a:prstGeom prst="rect">
            <a:avLst/>
          </a:prstGeom>
        </p:spPr>
      </p:pic>
      <p:sp>
        <p:nvSpPr>
          <p:cNvPr id="13" name="TextBox 12">
            <a:extLst>
              <a:ext uri="{FF2B5EF4-FFF2-40B4-BE49-F238E27FC236}">
                <a16:creationId xmlns:a16="http://schemas.microsoft.com/office/drawing/2014/main" id="{E67A0031-DA24-E56C-FB98-9D20A754B82C}"/>
              </a:ext>
            </a:extLst>
          </p:cNvPr>
          <p:cNvSpPr txBox="1"/>
          <p:nvPr/>
        </p:nvSpPr>
        <p:spPr>
          <a:xfrm>
            <a:off x="5796731" y="4624537"/>
            <a:ext cx="3143455" cy="276999"/>
          </a:xfrm>
          <a:prstGeom prst="rect">
            <a:avLst/>
          </a:prstGeom>
          <a:noFill/>
        </p:spPr>
        <p:txBody>
          <a:bodyPr wrap="square" rtlCol="0">
            <a:spAutoFit/>
          </a:bodyPr>
          <a:lstStyle/>
          <a:p>
            <a:pPr algn="ctr"/>
            <a:r>
              <a:rPr lang="en-US" sz="1200" dirty="0"/>
              <a:t>Fig. 5  Triplex Secondary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F9DD13E-72A3-4BCF-6969-99957DC3AB53}"/>
                  </a:ext>
                </a:extLst>
              </p:cNvPr>
              <p:cNvSpPr txBox="1"/>
              <p:nvPr/>
            </p:nvSpPr>
            <p:spPr>
              <a:xfrm>
                <a:off x="1562100" y="4757341"/>
                <a:ext cx="1936750" cy="1098955"/>
              </a:xfrm>
              <a:prstGeom prst="rect">
                <a:avLst/>
              </a:prstGeom>
              <a:noFill/>
            </p:spPr>
            <p:txBody>
              <a:bodyPr wrap="square">
                <a:spAutoFit/>
              </a:bodyPr>
              <a:lstStyle/>
              <a:p>
                <a14:m>
                  <m:oMath xmlns:m="http://schemas.openxmlformats.org/officeDocument/2006/math">
                    <m:m>
                      <m:mPr>
                        <m:plcHide m:val="on"/>
                        <m:mcs>
                          <m:mc>
                            <m:mcPr>
                              <m:count m:val="2"/>
                              <m:mcJc m:val="center"/>
                            </m:mcPr>
                          </m:mc>
                        </m:mcs>
                        <m:ctrlPr>
                          <a:rPr lang="en-US" sz="1400" i="1" smtClean="0">
                            <a:solidFill>
                              <a:schemeClr val="tx1"/>
                            </a:solidFill>
                            <a:latin typeface="Cambria Math" panose="02040503050406030204" pitchFamily="18" charset="0"/>
                          </a:rPr>
                        </m:ctrlPr>
                      </m:mPr>
                      <m: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𝐷</m:t>
                              </m:r>
                            </m:e>
                            <m:sub>
                              <m:r>
                                <a:rPr lang="en-US" sz="1400" i="0">
                                  <a:solidFill>
                                    <a:schemeClr val="tx1"/>
                                  </a:solidFill>
                                  <a:latin typeface="Cambria Math" panose="02040503050406030204" pitchFamily="18" charset="0"/>
                                </a:rPr>
                                <m:t>12</m:t>
                              </m:r>
                            </m:sub>
                          </m:sSub>
                          <m:r>
                            <a:rPr lang="en-US" sz="1400" i="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m:rPr>
                                  <m:sty m:val="p"/>
                                </m:rPr>
                                <a:rPr lang="en-US" sz="1400" i="0">
                                  <a:solidFill>
                                    <a:schemeClr val="tx1"/>
                                  </a:solidFill>
                                  <a:latin typeface="Cambria Math" panose="02040503050406030204" pitchFamily="18" charset="0"/>
                                </a:rPr>
                                <m:t>dia</m:t>
                              </m:r>
                              <m:r>
                                <a:rPr lang="en-US" sz="1400" i="0">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𝑇</m:t>
                              </m:r>
                            </m:num>
                            <m:den>
                              <m:r>
                                <a:rPr lang="en-US" sz="1400" i="0">
                                  <a:solidFill>
                                    <a:schemeClr val="tx1"/>
                                  </a:solidFill>
                                  <a:latin typeface="Cambria Math" panose="02040503050406030204" pitchFamily="18" charset="0"/>
                                </a:rPr>
                                <m:t>12</m:t>
                              </m:r>
                            </m:den>
                          </m:f>
                        </m:e>
                      </m:mr>
                      <m: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𝐷</m:t>
                              </m:r>
                            </m:e>
                            <m:sub>
                              <m:r>
                                <a:rPr lang="en-US" sz="1400" i="0">
                                  <a:solidFill>
                                    <a:schemeClr val="tx1"/>
                                  </a:solidFill>
                                  <a:latin typeface="Cambria Math" panose="02040503050406030204" pitchFamily="18" charset="0"/>
                                </a:rPr>
                                <m:t>13</m:t>
                              </m:r>
                            </m:sub>
                          </m:sSub>
                          <m:r>
                            <a:rPr lang="en-US" sz="1400" i="0">
                              <a:solidFill>
                                <a:schemeClr val="tx1"/>
                              </a:solidFill>
                              <a:latin typeface="Cambria Math" panose="02040503050406030204" pitchFamily="18" charset="0"/>
                            </a:rPr>
                            <m:t>=</m:t>
                          </m:r>
                          <m:r>
                            <a:rPr lang="en-US" sz="1400" b="0" i="0" smtClean="0">
                              <a:solidFill>
                                <a:schemeClr val="tx1"/>
                              </a:solidFill>
                              <a:latin typeface="Cambria Math" panose="02040503050406030204" pitchFamily="18" charset="0"/>
                            </a:rPr>
                            <m:t>  </m:t>
                          </m:r>
                          <m:f>
                            <m:fPr>
                              <m:ctrlPr>
                                <a:rPr lang="en-US" sz="1400" i="1">
                                  <a:solidFill>
                                    <a:schemeClr val="tx1"/>
                                  </a:solidFill>
                                  <a:latin typeface="Cambria Math" panose="02040503050406030204" pitchFamily="18" charset="0"/>
                                </a:rPr>
                              </m:ctrlPr>
                            </m:fPr>
                            <m:num>
                              <m:r>
                                <m:rPr>
                                  <m:sty m:val="p"/>
                                </m:rPr>
                                <a:rPr lang="en-US" sz="1400" i="0">
                                  <a:solidFill>
                                    <a:schemeClr val="tx1"/>
                                  </a:solidFill>
                                  <a:latin typeface="Cambria Math" panose="02040503050406030204" pitchFamily="18" charset="0"/>
                                </a:rPr>
                                <m:t>dia</m:t>
                              </m:r>
                              <m:r>
                                <a:rPr lang="en-US" sz="1400" i="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𝑇</m:t>
                              </m:r>
                            </m:num>
                            <m:den>
                              <m:r>
                                <a:rPr lang="en-US" sz="1400" i="0">
                                  <a:solidFill>
                                    <a:schemeClr val="tx1"/>
                                  </a:solidFill>
                                  <a:latin typeface="Cambria Math" panose="02040503050406030204" pitchFamily="18" charset="0"/>
                                </a:rPr>
                                <m:t>12</m:t>
                              </m:r>
                            </m:den>
                          </m:f>
                        </m:e>
                      </m:mr>
                      <m:mr>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𝐷</m:t>
                              </m:r>
                            </m:e>
                            <m:sub>
                              <m:r>
                                <a:rPr lang="en-US" sz="1400" i="0">
                                  <a:solidFill>
                                    <a:schemeClr val="tx1"/>
                                  </a:solidFill>
                                  <a:latin typeface="Cambria Math" panose="02040503050406030204" pitchFamily="18" charset="0"/>
                                </a:rPr>
                                <m:t>23</m:t>
                              </m:r>
                            </m:sub>
                          </m:sSub>
                          <m:r>
                            <a:rPr lang="en-US" sz="1400" i="0">
                              <a:solidFill>
                                <a:schemeClr val="tx1"/>
                              </a:solidFill>
                              <a:latin typeface="Cambria Math" panose="02040503050406030204" pitchFamily="18" charset="0"/>
                            </a:rPr>
                            <m:t>=</m:t>
                          </m:r>
                          <m:r>
                            <a:rPr lang="en-US" sz="1400" b="0" i="0" smtClean="0">
                              <a:solidFill>
                                <a:schemeClr val="tx1"/>
                              </a:solidFill>
                              <a:latin typeface="Cambria Math" panose="02040503050406030204" pitchFamily="18" charset="0"/>
                            </a:rPr>
                            <m:t> </m:t>
                          </m:r>
                          <m:f>
                            <m:fPr>
                              <m:ctrlPr>
                                <a:rPr lang="en-US" sz="1400" i="1">
                                  <a:solidFill>
                                    <a:schemeClr val="tx1"/>
                                  </a:solidFill>
                                  <a:latin typeface="Cambria Math" panose="02040503050406030204" pitchFamily="18" charset="0"/>
                                </a:rPr>
                              </m:ctrlPr>
                            </m:fPr>
                            <m:num>
                              <m:r>
                                <m:rPr>
                                  <m:sty m:val="p"/>
                                </m:rPr>
                                <a:rPr lang="en-US" sz="1400" i="0">
                                  <a:solidFill>
                                    <a:schemeClr val="tx1"/>
                                  </a:solidFill>
                                  <a:latin typeface="Cambria Math" panose="02040503050406030204" pitchFamily="18" charset="0"/>
                                </a:rPr>
                                <m:t>dia</m:t>
                              </m:r>
                              <m:r>
                                <a:rPr lang="en-US" sz="1400" i="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𝑇</m:t>
                              </m:r>
                            </m:num>
                            <m:den>
                              <m:r>
                                <a:rPr lang="en-US" sz="1400" i="0">
                                  <a:solidFill>
                                    <a:schemeClr val="tx1"/>
                                  </a:solidFill>
                                  <a:latin typeface="Cambria Math" panose="02040503050406030204" pitchFamily="18" charset="0"/>
                                </a:rPr>
                                <m:t>12</m:t>
                              </m:r>
                            </m:den>
                          </m:f>
                        </m:e>
                      </m:mr>
                    </m:m>
                  </m:oMath>
                </a14:m>
                <a:r>
                  <a:rPr lang="en-US" sz="1400" dirty="0">
                    <a:solidFill>
                      <a:schemeClr val="tx1"/>
                    </a:solidFill>
                  </a:rPr>
                  <a:t> </a:t>
                </a:r>
              </a:p>
            </p:txBody>
          </p:sp>
        </mc:Choice>
        <mc:Fallback xmlns="">
          <p:sp>
            <p:nvSpPr>
              <p:cNvPr id="18" name="TextBox 17">
                <a:extLst>
                  <a:ext uri="{FF2B5EF4-FFF2-40B4-BE49-F238E27FC236}">
                    <a16:creationId xmlns:a16="http://schemas.microsoft.com/office/drawing/2014/main" id="{7F9DD13E-72A3-4BCF-6969-99957DC3AB53}"/>
                  </a:ext>
                </a:extLst>
              </p:cNvPr>
              <p:cNvSpPr txBox="1">
                <a:spLocks noRot="1" noChangeAspect="1" noMove="1" noResize="1" noEditPoints="1" noAdjustHandles="1" noChangeArrowheads="1" noChangeShapeType="1" noTextEdit="1"/>
              </p:cNvSpPr>
              <p:nvPr/>
            </p:nvSpPr>
            <p:spPr>
              <a:xfrm>
                <a:off x="1562100" y="4757341"/>
                <a:ext cx="1936750" cy="109895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01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Center- Tapped Transformers Serving Loads through a Triplex Secondary</a:t>
            </a:r>
          </a:p>
        </p:txBody>
      </p:sp>
      <p:sp>
        <p:nvSpPr>
          <p:cNvPr id="17" name="TextBox 16">
            <a:extLst>
              <a:ext uri="{FF2B5EF4-FFF2-40B4-BE49-F238E27FC236}">
                <a16:creationId xmlns:a16="http://schemas.microsoft.com/office/drawing/2014/main" id="{C38E004F-A60A-F828-C5C0-3DFD91B425A3}"/>
              </a:ext>
            </a:extLst>
          </p:cNvPr>
          <p:cNvSpPr txBox="1"/>
          <p:nvPr/>
        </p:nvSpPr>
        <p:spPr>
          <a:xfrm>
            <a:off x="5580831" y="2479577"/>
            <a:ext cx="3143455" cy="461665"/>
          </a:xfrm>
          <a:prstGeom prst="rect">
            <a:avLst/>
          </a:prstGeom>
          <a:noFill/>
        </p:spPr>
        <p:txBody>
          <a:bodyPr wrap="square" rtlCol="0">
            <a:spAutoFit/>
          </a:bodyPr>
          <a:lstStyle/>
          <a:p>
            <a:pPr algn="ctr"/>
            <a:r>
              <a:rPr lang="en-US" sz="1200" dirty="0"/>
              <a:t>Fig. 4  Center-tapped transformer with secondary</a:t>
            </a:r>
          </a:p>
        </p:txBody>
      </p:sp>
      <p:pic>
        <p:nvPicPr>
          <p:cNvPr id="3" name="Picture 2">
            <a:extLst>
              <a:ext uri="{FF2B5EF4-FFF2-40B4-BE49-F238E27FC236}">
                <a16:creationId xmlns:a16="http://schemas.microsoft.com/office/drawing/2014/main" id="{93E39B70-68B6-496B-840F-ABC8CB58AED0}"/>
              </a:ext>
            </a:extLst>
          </p:cNvPr>
          <p:cNvPicPr>
            <a:picLocks noChangeAspect="1"/>
          </p:cNvPicPr>
          <p:nvPr/>
        </p:nvPicPr>
        <p:blipFill>
          <a:blip r:embed="rId2"/>
          <a:stretch>
            <a:fillRect/>
          </a:stretch>
        </p:blipFill>
        <p:spPr>
          <a:xfrm>
            <a:off x="5580831" y="1028721"/>
            <a:ext cx="3207774" cy="1450856"/>
          </a:xfrm>
          <a:prstGeom prst="rect">
            <a:avLst/>
          </a:prstGeom>
        </p:spPr>
      </p:pic>
      <p:sp>
        <p:nvSpPr>
          <p:cNvPr id="9" name="TextBox 8">
            <a:extLst>
              <a:ext uri="{FF2B5EF4-FFF2-40B4-BE49-F238E27FC236}">
                <a16:creationId xmlns:a16="http://schemas.microsoft.com/office/drawing/2014/main" id="{FD9D83A2-5E74-7F29-EF20-2C3F7DAA3603}"/>
              </a:ext>
            </a:extLst>
          </p:cNvPr>
          <p:cNvSpPr txBox="1"/>
          <p:nvPr/>
        </p:nvSpPr>
        <p:spPr>
          <a:xfrm>
            <a:off x="457200" y="940912"/>
            <a:ext cx="499745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Applying Carston’s equations,</a:t>
            </a:r>
          </a:p>
        </p:txBody>
      </p:sp>
      <p:pic>
        <p:nvPicPr>
          <p:cNvPr id="12" name="Picture 11">
            <a:extLst>
              <a:ext uri="{FF2B5EF4-FFF2-40B4-BE49-F238E27FC236}">
                <a16:creationId xmlns:a16="http://schemas.microsoft.com/office/drawing/2014/main" id="{ACCFC0E1-E7AA-86CB-8300-79031092F22F}"/>
              </a:ext>
            </a:extLst>
          </p:cNvPr>
          <p:cNvPicPr>
            <a:picLocks noChangeAspect="1"/>
          </p:cNvPicPr>
          <p:nvPr/>
        </p:nvPicPr>
        <p:blipFill>
          <a:blip r:embed="rId3"/>
          <a:stretch>
            <a:fillRect/>
          </a:stretch>
        </p:blipFill>
        <p:spPr>
          <a:xfrm>
            <a:off x="6464300" y="3236329"/>
            <a:ext cx="2133600" cy="1388208"/>
          </a:xfrm>
          <a:prstGeom prst="rect">
            <a:avLst/>
          </a:prstGeom>
        </p:spPr>
      </p:pic>
      <p:sp>
        <p:nvSpPr>
          <p:cNvPr id="13" name="TextBox 12">
            <a:extLst>
              <a:ext uri="{FF2B5EF4-FFF2-40B4-BE49-F238E27FC236}">
                <a16:creationId xmlns:a16="http://schemas.microsoft.com/office/drawing/2014/main" id="{E67A0031-DA24-E56C-FB98-9D20A754B82C}"/>
              </a:ext>
            </a:extLst>
          </p:cNvPr>
          <p:cNvSpPr txBox="1"/>
          <p:nvPr/>
        </p:nvSpPr>
        <p:spPr>
          <a:xfrm>
            <a:off x="5796731" y="4624537"/>
            <a:ext cx="3143455" cy="276999"/>
          </a:xfrm>
          <a:prstGeom prst="rect">
            <a:avLst/>
          </a:prstGeom>
          <a:noFill/>
        </p:spPr>
        <p:txBody>
          <a:bodyPr wrap="square" rtlCol="0">
            <a:spAutoFit/>
          </a:bodyPr>
          <a:lstStyle/>
          <a:p>
            <a:pPr algn="ctr"/>
            <a:r>
              <a:rPr lang="en-US" sz="1200" dirty="0"/>
              <a:t>Fig. 5  Triplex Secondary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231B75-39E6-946C-E469-ED2BF773BAE2}"/>
                  </a:ext>
                </a:extLst>
              </p:cNvPr>
              <p:cNvSpPr txBox="1"/>
              <p:nvPr/>
            </p:nvSpPr>
            <p:spPr>
              <a:xfrm>
                <a:off x="95250" y="1246593"/>
                <a:ext cx="5873750" cy="5763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1">
                              <a:solidFill>
                                <a:schemeClr val="tx1"/>
                              </a:solidFill>
                              <a:latin typeface="Cambria Math" panose="02040503050406030204" pitchFamily="18" charset="0"/>
                            </a:rPr>
                            <m:t>𝑖𝑖</m:t>
                          </m:r>
                        </m:sub>
                      </m:sSub>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𝑟</m:t>
                          </m:r>
                        </m:e>
                        <m:sub>
                          <m:r>
                            <a:rPr lang="en-US" sz="1400" i="1">
                              <a:solidFill>
                                <a:schemeClr val="tx1"/>
                              </a:solidFill>
                              <a:latin typeface="Cambria Math" panose="02040503050406030204" pitchFamily="18" charset="0"/>
                            </a:rPr>
                            <m:t>𝑖</m:t>
                          </m:r>
                        </m:sub>
                      </m:sSub>
                      <m:r>
                        <a:rPr lang="en-US" sz="1400" i="0">
                          <a:solidFill>
                            <a:schemeClr val="tx1"/>
                          </a:solidFill>
                          <a:latin typeface="Cambria Math" panose="02040503050406030204" pitchFamily="18" charset="0"/>
                        </a:rPr>
                        <m:t>+0.09530+</m:t>
                      </m:r>
                      <m:r>
                        <a:rPr lang="en-US" sz="1400" i="1">
                          <a:solidFill>
                            <a:schemeClr val="tx1"/>
                          </a:solidFill>
                          <a:latin typeface="Cambria Math" panose="02040503050406030204" pitchFamily="18" charset="0"/>
                        </a:rPr>
                        <m:t>𝑗</m:t>
                      </m:r>
                      <m:r>
                        <a:rPr lang="en-US" sz="1400" i="0">
                          <a:solidFill>
                            <a:schemeClr val="tx1"/>
                          </a:solidFill>
                          <a:latin typeface="Cambria Math" panose="02040503050406030204" pitchFamily="18" charset="0"/>
                        </a:rPr>
                        <m:t>0.12134⋅</m:t>
                      </m:r>
                      <m:d>
                        <m:dPr>
                          <m:ctrlPr>
                            <a:rPr lang="en-US" sz="1400" i="1">
                              <a:solidFill>
                                <a:schemeClr val="tx1"/>
                              </a:solidFill>
                              <a:latin typeface="Cambria Math" panose="02040503050406030204" pitchFamily="18" charset="0"/>
                            </a:rPr>
                          </m:ctrlPr>
                        </m:dPr>
                        <m:e>
                          <m:r>
                            <m:rPr>
                              <m:sty m:val="p"/>
                            </m:rPr>
                            <a:rPr lang="en-US" sz="1400" i="0">
                              <a:solidFill>
                                <a:schemeClr val="tx1"/>
                              </a:solidFill>
                              <a:latin typeface="Cambria Math" panose="02040503050406030204" pitchFamily="18" charset="0"/>
                            </a:rPr>
                            <m:t>l</m:t>
                          </m:r>
                          <m:func>
                            <m:funcPr>
                              <m:ctrlPr>
                                <a:rPr lang="en-US" sz="1400" i="1">
                                  <a:solidFill>
                                    <a:schemeClr val="tx1"/>
                                  </a:solidFill>
                                  <a:latin typeface="Cambria Math" panose="02040503050406030204" pitchFamily="18" charset="0"/>
                                </a:rPr>
                              </m:ctrlPr>
                            </m:funcPr>
                            <m:fName>
                              <m:r>
                                <m:rPr>
                                  <m:sty m:val="p"/>
                                </m:rPr>
                                <a:rPr lang="en-US" sz="1400" i="0">
                                  <a:solidFill>
                                    <a:schemeClr val="tx1"/>
                                  </a:solidFill>
                                  <a:latin typeface="Cambria Math" panose="02040503050406030204" pitchFamily="18" charset="0"/>
                                </a:rPr>
                                <m:t>n</m:t>
                              </m:r>
                            </m:fName>
                            <m:e>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r>
                                    <a:rPr lang="en-US" sz="1400" i="1">
                                      <a:solidFill>
                                        <a:schemeClr val="tx1"/>
                                      </a:solidFill>
                                      <a:latin typeface="Cambria Math" panose="02040503050406030204" pitchFamily="18" charset="0"/>
                                    </a:rPr>
                                    <m:t>𝐺𝑀</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𝑅</m:t>
                                      </m:r>
                                    </m:e>
                                    <m:sub>
                                      <m:r>
                                        <a:rPr lang="en-US" sz="1400" i="1">
                                          <a:solidFill>
                                            <a:schemeClr val="tx1"/>
                                          </a:solidFill>
                                          <a:latin typeface="Cambria Math" panose="02040503050406030204" pitchFamily="18" charset="0"/>
                                        </a:rPr>
                                        <m:t>𝑡</m:t>
                                      </m:r>
                                    </m:sub>
                                  </m:sSub>
                                </m:den>
                              </m:f>
                            </m:e>
                          </m:func>
                          <m:r>
                            <a:rPr lang="en-US" sz="1400" i="0">
                              <a:solidFill>
                                <a:schemeClr val="tx1"/>
                              </a:solidFill>
                              <a:latin typeface="Cambria Math" panose="02040503050406030204" pitchFamily="18" charset="0"/>
                            </a:rPr>
                            <m:t>+7.93402</m:t>
                          </m:r>
                        </m:e>
                      </m:d>
                    </m:oMath>
                  </m:oMathPara>
                </a14:m>
                <a:endParaRPr lang="en-US" sz="1400" dirty="0">
                  <a:solidFill>
                    <a:schemeClr val="tx1"/>
                  </a:solidFill>
                </a:endParaRPr>
              </a:p>
            </p:txBody>
          </p:sp>
        </mc:Choice>
        <mc:Fallback xmlns="">
          <p:sp>
            <p:nvSpPr>
              <p:cNvPr id="8" name="TextBox 7">
                <a:extLst>
                  <a:ext uri="{FF2B5EF4-FFF2-40B4-BE49-F238E27FC236}">
                    <a16:creationId xmlns:a16="http://schemas.microsoft.com/office/drawing/2014/main" id="{C3231B75-39E6-946C-E469-ED2BF773BAE2}"/>
                  </a:ext>
                </a:extLst>
              </p:cNvPr>
              <p:cNvSpPr txBox="1">
                <a:spLocks noRot="1" noChangeAspect="1" noMove="1" noResize="1" noEditPoints="1" noAdjustHandles="1" noChangeArrowheads="1" noChangeShapeType="1" noTextEdit="1"/>
              </p:cNvSpPr>
              <p:nvPr/>
            </p:nvSpPr>
            <p:spPr>
              <a:xfrm>
                <a:off x="95250" y="1246593"/>
                <a:ext cx="5873750" cy="5763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F67E51A-3978-C63C-6D44-D0E779B3933E}"/>
                  </a:ext>
                </a:extLst>
              </p:cNvPr>
              <p:cNvSpPr txBox="1"/>
              <p:nvPr/>
            </p:nvSpPr>
            <p:spPr>
              <a:xfrm>
                <a:off x="457200" y="1829838"/>
                <a:ext cx="4572000" cy="5809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1">
                              <a:solidFill>
                                <a:schemeClr val="tx1"/>
                              </a:solidFill>
                              <a:latin typeface="Cambria Math" panose="02040503050406030204" pitchFamily="18" charset="0"/>
                            </a:rPr>
                            <m:t>𝑖𝑗</m:t>
                          </m:r>
                        </m:sub>
                      </m:sSub>
                      <m:r>
                        <a:rPr lang="en-US" sz="1400" i="0">
                          <a:solidFill>
                            <a:schemeClr val="tx1"/>
                          </a:solidFill>
                          <a:latin typeface="Cambria Math" panose="02040503050406030204" pitchFamily="18" charset="0"/>
                        </a:rPr>
                        <m:t>=0.09530+</m:t>
                      </m:r>
                      <m:r>
                        <a:rPr lang="en-US" sz="1400" i="1">
                          <a:solidFill>
                            <a:schemeClr val="tx1"/>
                          </a:solidFill>
                          <a:latin typeface="Cambria Math" panose="02040503050406030204" pitchFamily="18" charset="0"/>
                        </a:rPr>
                        <m:t>𝑗</m:t>
                      </m:r>
                      <m:r>
                        <a:rPr lang="en-US" sz="1400" i="0">
                          <a:solidFill>
                            <a:schemeClr val="tx1"/>
                          </a:solidFill>
                          <a:latin typeface="Cambria Math" panose="02040503050406030204" pitchFamily="18" charset="0"/>
                        </a:rPr>
                        <m:t>0.12134⋅</m:t>
                      </m:r>
                      <m:d>
                        <m:dPr>
                          <m:ctrlPr>
                            <a:rPr lang="en-US" sz="1400" i="1">
                              <a:solidFill>
                                <a:schemeClr val="tx1"/>
                              </a:solidFill>
                              <a:latin typeface="Cambria Math" panose="02040503050406030204" pitchFamily="18" charset="0"/>
                            </a:rPr>
                          </m:ctrlPr>
                        </m:dPr>
                        <m:e>
                          <m:r>
                            <m:rPr>
                              <m:sty m:val="p"/>
                            </m:rPr>
                            <a:rPr lang="en-US" sz="1400" i="0">
                              <a:solidFill>
                                <a:schemeClr val="tx1"/>
                              </a:solidFill>
                              <a:latin typeface="Cambria Math" panose="02040503050406030204" pitchFamily="18" charset="0"/>
                            </a:rPr>
                            <m:t>l</m:t>
                          </m:r>
                          <m:func>
                            <m:funcPr>
                              <m:ctrlPr>
                                <a:rPr lang="en-US" sz="1400" i="1">
                                  <a:solidFill>
                                    <a:schemeClr val="tx1"/>
                                  </a:solidFill>
                                  <a:latin typeface="Cambria Math" panose="02040503050406030204" pitchFamily="18" charset="0"/>
                                </a:rPr>
                              </m:ctrlPr>
                            </m:funcPr>
                            <m:fName>
                              <m:r>
                                <m:rPr>
                                  <m:sty m:val="p"/>
                                </m:rPr>
                                <a:rPr lang="en-US" sz="1400" i="0">
                                  <a:solidFill>
                                    <a:schemeClr val="tx1"/>
                                  </a:solidFill>
                                  <a:latin typeface="Cambria Math" panose="02040503050406030204" pitchFamily="18" charset="0"/>
                                </a:rPr>
                                <m:t>n</m:t>
                              </m:r>
                            </m:fName>
                            <m:e>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𝐷</m:t>
                                      </m:r>
                                    </m:e>
                                    <m:sub>
                                      <m:r>
                                        <a:rPr lang="en-US" sz="1400" i="1">
                                          <a:solidFill>
                                            <a:schemeClr val="tx1"/>
                                          </a:solidFill>
                                          <a:latin typeface="Cambria Math" panose="02040503050406030204" pitchFamily="18" charset="0"/>
                                        </a:rPr>
                                        <m:t>𝑖𝑗</m:t>
                                      </m:r>
                                    </m:sub>
                                  </m:sSub>
                                </m:den>
                              </m:f>
                            </m:e>
                          </m:func>
                          <m:r>
                            <a:rPr lang="en-US" sz="1400" i="0">
                              <a:solidFill>
                                <a:schemeClr val="tx1"/>
                              </a:solidFill>
                              <a:latin typeface="Cambria Math" panose="02040503050406030204" pitchFamily="18" charset="0"/>
                            </a:rPr>
                            <m:t>+7.93402</m:t>
                          </m:r>
                        </m:e>
                      </m:d>
                    </m:oMath>
                  </m:oMathPara>
                </a14:m>
                <a:endParaRPr lang="en-US" sz="1400" dirty="0">
                  <a:solidFill>
                    <a:schemeClr val="tx1"/>
                  </a:solidFill>
                </a:endParaRPr>
              </a:p>
            </p:txBody>
          </p:sp>
        </mc:Choice>
        <mc:Fallback xmlns="">
          <p:sp>
            <p:nvSpPr>
              <p:cNvPr id="11" name="TextBox 10">
                <a:extLst>
                  <a:ext uri="{FF2B5EF4-FFF2-40B4-BE49-F238E27FC236}">
                    <a16:creationId xmlns:a16="http://schemas.microsoft.com/office/drawing/2014/main" id="{7F67E51A-3978-C63C-6D44-D0E779B3933E}"/>
                  </a:ext>
                </a:extLst>
              </p:cNvPr>
              <p:cNvSpPr txBox="1">
                <a:spLocks noRot="1" noChangeAspect="1" noMove="1" noResize="1" noEditPoints="1" noAdjustHandles="1" noChangeArrowheads="1" noChangeShapeType="1" noTextEdit="1"/>
              </p:cNvSpPr>
              <p:nvPr/>
            </p:nvSpPr>
            <p:spPr>
              <a:xfrm>
                <a:off x="457200" y="1829838"/>
                <a:ext cx="4572000" cy="580993"/>
              </a:xfrm>
              <a:prstGeom prst="rect">
                <a:avLst/>
              </a:prstGeom>
              <a:blipFill>
                <a:blip r:embed="rId5"/>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A0D0020-0465-1070-D2F0-6009FF0BFF8C}"/>
                  </a:ext>
                </a:extLst>
              </p:cNvPr>
              <p:cNvSpPr txBox="1"/>
              <p:nvPr/>
            </p:nvSpPr>
            <p:spPr>
              <a:xfrm>
                <a:off x="457200" y="2479577"/>
                <a:ext cx="4572000" cy="971420"/>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a:t>
                </a:r>
                <a:r>
                  <a:rPr lang="en-US" sz="1400" dirty="0">
                    <a:effectLst/>
                    <a:latin typeface="Georgia" panose="02040502050405020303" pitchFamily="18" charset="0"/>
                    <a:ea typeface="Calibri" panose="020F0502020204030204" pitchFamily="34" charset="0"/>
                    <a:cs typeface="Times New Roman" panose="02020603050405020304" pitchFamily="18" charset="0"/>
                  </a:rPr>
                  <a:t>here,</a:t>
                </a:r>
                <a:br>
                  <a:rPr lang="en-US" sz="1400" dirty="0">
                    <a:effectLst/>
                    <a:latin typeface="Georgia" panose="02040502050405020303"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conductor resistance in </a:t>
                </a:r>
                <a14:m>
                  <m:oMath xmlns:m="http://schemas.openxmlformats.org/officeDocument/2006/math">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Ω</m:t>
                    </m:r>
                    <m:r>
                      <a:rPr lang="en-US" sz="1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mile</a:t>
                </a:r>
                <a:br>
                  <a:rPr lang="en-US" sz="1400" dirty="0">
                    <a:effectLst/>
                    <a:latin typeface="Georgia" panose="02040502050405020303"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en-US" sz="1400" i="1">
                            <a:effectLst/>
                            <a:latin typeface="Cambria Math" panose="02040503050406030204" pitchFamily="18" charset="0"/>
                          </a:rPr>
                        </m:ctrlPr>
                      </m:sSub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GMR</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conductor geometric mean radius in </a:t>
                </a:r>
                <a14:m>
                  <m:oMath xmlns:m="http://schemas.openxmlformats.org/officeDocument/2006/math">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ft</m:t>
                    </m:r>
                  </m:oMath>
                </a14:m>
                <a:br>
                  <a:rPr lang="en-US" sz="1400" dirty="0">
                    <a:effectLst/>
                    <a:latin typeface="Georgia" panose="02040502050405020303"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distance in </a:t>
                </a:r>
                <a14:m>
                  <m:oMath xmlns:m="http://schemas.openxmlformats.org/officeDocument/2006/math">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ft</m:t>
                    </m:r>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between conductors </a:t>
                </a:r>
                <a14:m>
                  <m:oMath xmlns:m="http://schemas.openxmlformats.org/officeDocument/2006/math">
                    <m:r>
                      <a:rPr lang="en-US" sz="1400" i="1">
                        <a:effectLst/>
                        <a:latin typeface="Cambria Math" panose="02040503050406030204" pitchFamily="18" charset="0"/>
                        <a:ea typeface="Calibri" panose="020F0502020204030204" pitchFamily="34" charset="0"/>
                        <a:cs typeface="Times New Roman" panose="02020603050405020304" pitchFamily="18" charset="0"/>
                      </a:rPr>
                      <m:t>𝑖</m:t>
                    </m:r>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and </a:t>
                </a:r>
                <a14:m>
                  <m:oMath xmlns:m="http://schemas.openxmlformats.org/officeDocument/2006/math">
                    <m:r>
                      <a:rPr lang="en-US" sz="1400" i="1">
                        <a:effectLst/>
                        <a:latin typeface="Cambria Math" panose="02040503050406030204" pitchFamily="18" charset="0"/>
                        <a:ea typeface="Calibri" panose="020F0502020204030204" pitchFamily="34" charset="0"/>
                        <a:cs typeface="Times New Roman" panose="02020603050405020304" pitchFamily="18" charset="0"/>
                      </a:rPr>
                      <m:t>𝑗</m:t>
                    </m:r>
                  </m:oMath>
                </a14:m>
                <a:endParaRPr lang="en-US" sz="1400" dirty="0"/>
              </a:p>
            </p:txBody>
          </p:sp>
        </mc:Choice>
        <mc:Fallback xmlns="">
          <p:sp>
            <p:nvSpPr>
              <p:cNvPr id="20" name="TextBox 19">
                <a:extLst>
                  <a:ext uri="{FF2B5EF4-FFF2-40B4-BE49-F238E27FC236}">
                    <a16:creationId xmlns:a16="http://schemas.microsoft.com/office/drawing/2014/main" id="{5A0D0020-0465-1070-D2F0-6009FF0BFF8C}"/>
                  </a:ext>
                </a:extLst>
              </p:cNvPr>
              <p:cNvSpPr txBox="1">
                <a:spLocks noRot="1" noChangeAspect="1" noMove="1" noResize="1" noEditPoints="1" noAdjustHandles="1" noChangeArrowheads="1" noChangeShapeType="1" noTextEdit="1"/>
              </p:cNvSpPr>
              <p:nvPr/>
            </p:nvSpPr>
            <p:spPr>
              <a:xfrm>
                <a:off x="457200" y="2479577"/>
                <a:ext cx="4572000" cy="971420"/>
              </a:xfrm>
              <a:prstGeom prst="rect">
                <a:avLst/>
              </a:prstGeom>
              <a:blipFill>
                <a:blip r:embed="rId6"/>
                <a:stretch>
                  <a:fillRect l="-400" t="-1887" b="-3145"/>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977C1034-3AB4-4C74-9777-9FF1FBE8D531}"/>
              </a:ext>
            </a:extLst>
          </p:cNvPr>
          <p:cNvSpPr txBox="1"/>
          <p:nvPr/>
        </p:nvSpPr>
        <p:spPr>
          <a:xfrm>
            <a:off x="457200" y="3514934"/>
            <a:ext cx="4572000" cy="338554"/>
          </a:xfrm>
          <a:prstGeom prst="rect">
            <a:avLst/>
          </a:prstGeom>
          <a:noFill/>
        </p:spPr>
        <p:txBody>
          <a:bodyPr wrap="square">
            <a:spAutoFit/>
          </a:bodyPr>
          <a:lstStyle/>
          <a:p>
            <a:pPr marL="285750" indent="-285750">
              <a:buClr>
                <a:srgbClr val="FF0000"/>
              </a:buClr>
              <a:buFont typeface="Arial" panose="020B0604020202020204" pitchFamily="34" charset="0"/>
              <a:buChar char="•"/>
            </a:pPr>
            <a:r>
              <a:rPr lang="en-US" sz="1400" dirty="0">
                <a:latin typeface="+mn-lt"/>
              </a:rPr>
              <a:t>The</a:t>
            </a:r>
            <a:r>
              <a:rPr lang="en-US" sz="1600" dirty="0"/>
              <a:t> secondary voltage equation in matrix form is:</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26429E7-D0AD-1AF1-FA31-2F79E564A018}"/>
                  </a:ext>
                </a:extLst>
              </p:cNvPr>
              <p:cNvSpPr txBox="1"/>
              <p:nvPr/>
            </p:nvSpPr>
            <p:spPr>
              <a:xfrm>
                <a:off x="822325" y="3853488"/>
                <a:ext cx="4572000" cy="8860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0">
                                        <a:solidFill>
                                          <a:schemeClr val="tx1"/>
                                        </a:solidFill>
                                        <a:latin typeface="Cambria Math" panose="02040503050406030204" pitchFamily="18" charset="0"/>
                                      </a:rPr>
                                      <m:t>1</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0">
                                        <a:solidFill>
                                          <a:schemeClr val="tx1"/>
                                        </a:solidFill>
                                        <a:latin typeface="Cambria Math" panose="02040503050406030204" pitchFamily="18" charset="0"/>
                                      </a:rPr>
                                      <m:t>2</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1">
                                        <a:solidFill>
                                          <a:schemeClr val="tx1"/>
                                        </a:solidFill>
                                        <a:latin typeface="Cambria Math" panose="02040503050406030204" pitchFamily="18" charset="0"/>
                                      </a:rPr>
                                      <m:t>𝑛</m:t>
                                    </m:r>
                                  </m:sub>
                                </m:sSub>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m:t>
                                    </m:r>
                                    <m:r>
                                      <a:rPr lang="en-US" sz="1400" i="1">
                                        <a:solidFill>
                                          <a:schemeClr val="tx1"/>
                                        </a:solidFill>
                                        <a:latin typeface="Cambria Math" panose="02040503050406030204" pitchFamily="18" charset="0"/>
                                      </a:rPr>
                                      <m:t>𝑔</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𝑔</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𝑛𝑔</m:t>
                                    </m:r>
                                  </m:sub>
                                </m:sSub>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𝐿</m:t>
                                        </m:r>
                                      </m:e>
                                      <m:sub>
                                        <m:r>
                                          <a:rPr lang="en-US" sz="1400" i="0">
                                            <a:solidFill>
                                              <a:schemeClr val="tx1"/>
                                            </a:solidFill>
                                            <a:latin typeface="Cambria Math" panose="02040503050406030204" pitchFamily="18" charset="0"/>
                                          </a:rPr>
                                          <m:t>1</m:t>
                                        </m:r>
                                        <m:r>
                                          <a:rPr lang="en-US" sz="1400" i="1">
                                            <a:solidFill>
                                              <a:schemeClr val="tx1"/>
                                            </a:solidFill>
                                            <a:latin typeface="Cambria Math" panose="02040503050406030204" pitchFamily="18" charset="0"/>
                                          </a:rPr>
                                          <m:t>𝑔</m:t>
                                        </m:r>
                                      </m:sub>
                                    </m:sSub>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𝐿</m:t>
                                        </m:r>
                                      </m:e>
                                      <m:sub>
                                        <m:r>
                                          <a:rPr lang="en-US" sz="1400" i="0">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𝑔</m:t>
                                        </m:r>
                                      </m:sub>
                                    </m:sSub>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𝐿</m:t>
                                        </m:r>
                                      </m:e>
                                      <m:sub>
                                        <m:r>
                                          <a:rPr lang="en-US" sz="1400" i="1">
                                            <a:solidFill>
                                              <a:schemeClr val="tx1"/>
                                            </a:solidFill>
                                            <a:latin typeface="Cambria Math" panose="02040503050406030204" pitchFamily="18" charset="0"/>
                                          </a:rPr>
                                          <m:t>𝑛𝑔</m:t>
                                        </m:r>
                                      </m:sub>
                                    </m:sSub>
                                  </m:sub>
                                </m:sSub>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3"/>
                                    <m:mcJc m:val="center"/>
                                  </m:mcPr>
                                </m:mc>
                              </m:mcs>
                              <m:ctrlPr>
                                <a:rPr lang="en-US" sz="1400" i="1">
                                  <a:solidFill>
                                    <a:schemeClr val="tx1"/>
                                  </a:solidFill>
                                  <a:latin typeface="Cambria Math" panose="02040503050406030204" pitchFamily="18" charset="0"/>
                                </a:rPr>
                              </m:ctrlPr>
                            </m:mPr>
                            <m:mr>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0">
                                        <a:solidFill>
                                          <a:schemeClr val="tx1"/>
                                        </a:solidFill>
                                        <a:latin typeface="Cambria Math" panose="02040503050406030204" pitchFamily="18" charset="0"/>
                                      </a:rPr>
                                      <m:t>11</m:t>
                                    </m:r>
                                  </m:sub>
                                </m:sSub>
                              </m:e>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0">
                                        <a:solidFill>
                                          <a:schemeClr val="tx1"/>
                                        </a:solidFill>
                                        <a:latin typeface="Cambria Math" panose="02040503050406030204" pitchFamily="18" charset="0"/>
                                      </a:rPr>
                                      <m:t>12</m:t>
                                    </m:r>
                                  </m:sub>
                                </m:sSub>
                              </m:e>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0">
                                        <a:solidFill>
                                          <a:schemeClr val="tx1"/>
                                        </a:solidFill>
                                        <a:latin typeface="Cambria Math" panose="02040503050406030204" pitchFamily="18" charset="0"/>
                                      </a:rPr>
                                      <m:t>13</m:t>
                                    </m:r>
                                  </m:sub>
                                </m:sSub>
                              </m:e>
                            </m:mr>
                            <m:mr>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0">
                                        <a:solidFill>
                                          <a:schemeClr val="tx1"/>
                                        </a:solidFill>
                                        <a:latin typeface="Cambria Math" panose="02040503050406030204" pitchFamily="18" charset="0"/>
                                      </a:rPr>
                                      <m:t>21</m:t>
                                    </m:r>
                                  </m:sub>
                                </m:sSub>
                              </m:e>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0">
                                        <a:solidFill>
                                          <a:schemeClr val="tx1"/>
                                        </a:solidFill>
                                        <a:latin typeface="Cambria Math" panose="02040503050406030204" pitchFamily="18" charset="0"/>
                                      </a:rPr>
                                      <m:t>22</m:t>
                                    </m:r>
                                  </m:sub>
                                </m:sSub>
                              </m:e>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0">
                                        <a:solidFill>
                                          <a:schemeClr val="tx1"/>
                                        </a:solidFill>
                                        <a:latin typeface="Cambria Math" panose="02040503050406030204" pitchFamily="18" charset="0"/>
                                      </a:rPr>
                                      <m:t>23</m:t>
                                    </m:r>
                                  </m:sub>
                                </m:sSub>
                              </m:e>
                            </m:mr>
                            <m:mr>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0">
                                        <a:solidFill>
                                          <a:schemeClr val="tx1"/>
                                        </a:solidFill>
                                        <a:latin typeface="Cambria Math" panose="02040503050406030204" pitchFamily="18" charset="0"/>
                                      </a:rPr>
                                      <m:t>31</m:t>
                                    </m:r>
                                  </m:sub>
                                </m:sSub>
                              </m:e>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0">
                                        <a:solidFill>
                                          <a:schemeClr val="tx1"/>
                                        </a:solidFill>
                                        <a:latin typeface="Cambria Math" panose="02040503050406030204" pitchFamily="18" charset="0"/>
                                      </a:rPr>
                                      <m:t>32</m:t>
                                    </m:r>
                                  </m:sub>
                                </m:sSub>
                              </m:e>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0">
                                        <a:solidFill>
                                          <a:schemeClr val="tx1"/>
                                        </a:solidFill>
                                        <a:latin typeface="Cambria Math" panose="02040503050406030204" pitchFamily="18" charset="0"/>
                                      </a:rPr>
                                      <m:t>33</m:t>
                                    </m:r>
                                  </m:sub>
                                </m:sSub>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2</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1">
                                        <a:solidFill>
                                          <a:schemeClr val="tx1"/>
                                        </a:solidFill>
                                        <a:latin typeface="Cambria Math" panose="02040503050406030204" pitchFamily="18" charset="0"/>
                                      </a:rPr>
                                      <m:t>𝑛</m:t>
                                    </m:r>
                                  </m:sub>
                                </m:sSub>
                              </m:e>
                            </m:mr>
                          </m:m>
                        </m:e>
                      </m:d>
                    </m:oMath>
                  </m:oMathPara>
                </a14:m>
                <a:endParaRPr lang="en-US" sz="1400" dirty="0">
                  <a:solidFill>
                    <a:schemeClr val="tx1"/>
                  </a:solidFill>
                </a:endParaRPr>
              </a:p>
            </p:txBody>
          </p:sp>
        </mc:Choice>
        <mc:Fallback xmlns="">
          <p:sp>
            <p:nvSpPr>
              <p:cNvPr id="24" name="TextBox 23">
                <a:extLst>
                  <a:ext uri="{FF2B5EF4-FFF2-40B4-BE49-F238E27FC236}">
                    <a16:creationId xmlns:a16="http://schemas.microsoft.com/office/drawing/2014/main" id="{226429E7-D0AD-1AF1-FA31-2F79E564A018}"/>
                  </a:ext>
                </a:extLst>
              </p:cNvPr>
              <p:cNvSpPr txBox="1">
                <a:spLocks noRot="1" noChangeAspect="1" noMove="1" noResize="1" noEditPoints="1" noAdjustHandles="1" noChangeArrowheads="1" noChangeShapeType="1" noTextEdit="1"/>
              </p:cNvSpPr>
              <p:nvPr/>
            </p:nvSpPr>
            <p:spPr>
              <a:xfrm>
                <a:off x="822325" y="3853488"/>
                <a:ext cx="4572000" cy="886012"/>
              </a:xfrm>
              <a:prstGeom prst="rect">
                <a:avLst/>
              </a:prstGeom>
              <a:blipFill>
                <a:blip r:embed="rId7"/>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880C40D7-24BE-1949-843D-E25209E0293A}"/>
              </a:ext>
            </a:extLst>
          </p:cNvPr>
          <p:cNvSpPr txBox="1"/>
          <p:nvPr/>
        </p:nvSpPr>
        <p:spPr>
          <a:xfrm>
            <a:off x="457200" y="4873190"/>
            <a:ext cx="6007100" cy="255839"/>
          </a:xfrm>
          <a:prstGeom prst="rect">
            <a:avLst/>
          </a:prstGeom>
          <a:noFill/>
        </p:spPr>
        <p:txBody>
          <a:bodyPr wrap="square">
            <a:spAutoFit/>
          </a:bodyPr>
          <a:lstStyle/>
          <a:p>
            <a:pPr marL="285750" marR="0" indent="-285750">
              <a:lnSpc>
                <a:spcPts val="1200"/>
              </a:lnSpc>
              <a:spcBef>
                <a:spcPts val="0"/>
              </a:spcBef>
              <a:spcAft>
                <a:spcPts val="1200"/>
              </a:spcAft>
              <a:buClr>
                <a:srgbClr val="C00000"/>
              </a:buClr>
              <a:buFont typeface="Arial" panose="020B0604020202020204" pitchFamily="34" charset="0"/>
              <a:buChar char="•"/>
            </a:pPr>
            <a:r>
              <a:rPr lang="en-US" sz="1600" dirty="0"/>
              <a:t>When the neutral is grounded at the transformer and the load, then:</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C8EFBED-574E-B409-9CBF-4C69CBC56F25}"/>
                  </a:ext>
                </a:extLst>
              </p:cNvPr>
              <p:cNvSpPr txBox="1"/>
              <p:nvPr/>
            </p:nvSpPr>
            <p:spPr>
              <a:xfrm>
                <a:off x="2327275" y="5184552"/>
                <a:ext cx="1997075" cy="3862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836967"/>
                              </a:solidFill>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𝑛</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𝑛𝑔</m:t>
                          </m:r>
                        </m:sub>
                      </m:sSub>
                      <m:r>
                        <a:rPr lang="en-US" sz="1600" i="0">
                          <a:latin typeface="Cambria Math" panose="02040503050406030204" pitchFamily="18" charset="0"/>
                        </a:rPr>
                        <m:t>−</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𝑉</m:t>
                          </m:r>
                        </m:e>
                        <m:sub>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𝑛𝑔</m:t>
                              </m:r>
                            </m:sub>
                          </m:sSub>
                        </m:sub>
                      </m:sSub>
                      <m:r>
                        <a:rPr lang="en-US" sz="1600" i="0">
                          <a:latin typeface="Cambria Math" panose="02040503050406030204" pitchFamily="18" charset="0"/>
                        </a:rPr>
                        <m:t>=0</m:t>
                      </m:r>
                    </m:oMath>
                  </m:oMathPara>
                </a14:m>
                <a:endParaRPr lang="en-US" sz="1600" dirty="0"/>
              </a:p>
            </p:txBody>
          </p:sp>
        </mc:Choice>
        <mc:Fallback xmlns="">
          <p:sp>
            <p:nvSpPr>
              <p:cNvPr id="28" name="TextBox 27">
                <a:extLst>
                  <a:ext uri="{FF2B5EF4-FFF2-40B4-BE49-F238E27FC236}">
                    <a16:creationId xmlns:a16="http://schemas.microsoft.com/office/drawing/2014/main" id="{8C8EFBED-574E-B409-9CBF-4C69CBC56F25}"/>
                  </a:ext>
                </a:extLst>
              </p:cNvPr>
              <p:cNvSpPr txBox="1">
                <a:spLocks noRot="1" noChangeAspect="1" noMove="1" noResize="1" noEditPoints="1" noAdjustHandles="1" noChangeArrowheads="1" noChangeShapeType="1" noTextEdit="1"/>
              </p:cNvSpPr>
              <p:nvPr/>
            </p:nvSpPr>
            <p:spPr>
              <a:xfrm>
                <a:off x="2327275" y="5184552"/>
                <a:ext cx="1997075" cy="38626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406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Center- Tapped Transformers Serving Loads through a Triplex Secondary</a:t>
            </a:r>
          </a:p>
        </p:txBody>
      </p:sp>
      <p:sp>
        <p:nvSpPr>
          <p:cNvPr id="17" name="TextBox 16">
            <a:extLst>
              <a:ext uri="{FF2B5EF4-FFF2-40B4-BE49-F238E27FC236}">
                <a16:creationId xmlns:a16="http://schemas.microsoft.com/office/drawing/2014/main" id="{C38E004F-A60A-F828-C5C0-3DFD91B425A3}"/>
              </a:ext>
            </a:extLst>
          </p:cNvPr>
          <p:cNvSpPr txBox="1"/>
          <p:nvPr/>
        </p:nvSpPr>
        <p:spPr>
          <a:xfrm>
            <a:off x="5580831" y="2479577"/>
            <a:ext cx="3143455" cy="461665"/>
          </a:xfrm>
          <a:prstGeom prst="rect">
            <a:avLst/>
          </a:prstGeom>
          <a:noFill/>
        </p:spPr>
        <p:txBody>
          <a:bodyPr wrap="square" rtlCol="0">
            <a:spAutoFit/>
          </a:bodyPr>
          <a:lstStyle/>
          <a:p>
            <a:pPr algn="ctr"/>
            <a:r>
              <a:rPr lang="en-US" sz="1200" dirty="0"/>
              <a:t>Fig. 4  Center-tapped transformer with secondary</a:t>
            </a:r>
          </a:p>
        </p:txBody>
      </p:sp>
      <p:pic>
        <p:nvPicPr>
          <p:cNvPr id="3" name="Picture 2">
            <a:extLst>
              <a:ext uri="{FF2B5EF4-FFF2-40B4-BE49-F238E27FC236}">
                <a16:creationId xmlns:a16="http://schemas.microsoft.com/office/drawing/2014/main" id="{93E39B70-68B6-496B-840F-ABC8CB58AED0}"/>
              </a:ext>
            </a:extLst>
          </p:cNvPr>
          <p:cNvPicPr>
            <a:picLocks noChangeAspect="1"/>
          </p:cNvPicPr>
          <p:nvPr/>
        </p:nvPicPr>
        <p:blipFill>
          <a:blip r:embed="rId2"/>
          <a:stretch>
            <a:fillRect/>
          </a:stretch>
        </p:blipFill>
        <p:spPr>
          <a:xfrm>
            <a:off x="5580831" y="1028721"/>
            <a:ext cx="3207774" cy="1450856"/>
          </a:xfrm>
          <a:prstGeom prst="rect">
            <a:avLst/>
          </a:prstGeom>
        </p:spPr>
      </p:pic>
      <p:sp>
        <p:nvSpPr>
          <p:cNvPr id="9" name="TextBox 8">
            <a:extLst>
              <a:ext uri="{FF2B5EF4-FFF2-40B4-BE49-F238E27FC236}">
                <a16:creationId xmlns:a16="http://schemas.microsoft.com/office/drawing/2014/main" id="{FD9D83A2-5E74-7F29-EF20-2C3F7DAA3603}"/>
              </a:ext>
            </a:extLst>
          </p:cNvPr>
          <p:cNvSpPr txBox="1"/>
          <p:nvPr/>
        </p:nvSpPr>
        <p:spPr>
          <a:xfrm>
            <a:off x="457200" y="940912"/>
            <a:ext cx="499745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This leads to the Kron reduction equation in partitioned form:</a:t>
            </a:r>
          </a:p>
        </p:txBody>
      </p:sp>
      <p:pic>
        <p:nvPicPr>
          <p:cNvPr id="12" name="Picture 11">
            <a:extLst>
              <a:ext uri="{FF2B5EF4-FFF2-40B4-BE49-F238E27FC236}">
                <a16:creationId xmlns:a16="http://schemas.microsoft.com/office/drawing/2014/main" id="{ACCFC0E1-E7AA-86CB-8300-79031092F22F}"/>
              </a:ext>
            </a:extLst>
          </p:cNvPr>
          <p:cNvPicPr>
            <a:picLocks noChangeAspect="1"/>
          </p:cNvPicPr>
          <p:nvPr/>
        </p:nvPicPr>
        <p:blipFill>
          <a:blip r:embed="rId3"/>
          <a:stretch>
            <a:fillRect/>
          </a:stretch>
        </p:blipFill>
        <p:spPr>
          <a:xfrm>
            <a:off x="6464300" y="3236329"/>
            <a:ext cx="2133600" cy="1388208"/>
          </a:xfrm>
          <a:prstGeom prst="rect">
            <a:avLst/>
          </a:prstGeom>
        </p:spPr>
      </p:pic>
      <p:sp>
        <p:nvSpPr>
          <p:cNvPr id="13" name="TextBox 12">
            <a:extLst>
              <a:ext uri="{FF2B5EF4-FFF2-40B4-BE49-F238E27FC236}">
                <a16:creationId xmlns:a16="http://schemas.microsoft.com/office/drawing/2014/main" id="{E67A0031-DA24-E56C-FB98-9D20A754B82C}"/>
              </a:ext>
            </a:extLst>
          </p:cNvPr>
          <p:cNvSpPr txBox="1"/>
          <p:nvPr/>
        </p:nvSpPr>
        <p:spPr>
          <a:xfrm>
            <a:off x="5796731" y="4624537"/>
            <a:ext cx="3143455" cy="276999"/>
          </a:xfrm>
          <a:prstGeom prst="rect">
            <a:avLst/>
          </a:prstGeom>
          <a:noFill/>
        </p:spPr>
        <p:txBody>
          <a:bodyPr wrap="square" rtlCol="0">
            <a:spAutoFit/>
          </a:bodyPr>
          <a:lstStyle/>
          <a:p>
            <a:pPr algn="ctr"/>
            <a:r>
              <a:rPr lang="en-US" sz="1200" dirty="0"/>
              <a:t>Fig. 5  Triplex Secondary</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A0D0020-0465-1070-D2F0-6009FF0BFF8C}"/>
                  </a:ext>
                </a:extLst>
              </p:cNvPr>
              <p:cNvSpPr txBox="1"/>
              <p:nvPr/>
            </p:nvSpPr>
            <p:spPr>
              <a:xfrm>
                <a:off x="669925" y="1984810"/>
                <a:ext cx="4572000" cy="2654509"/>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Solving for neutral current,</a:t>
                </a:r>
              </a:p>
              <a:p>
                <a:endParaRPr lang="en-US" sz="1400" dirty="0">
                  <a:latin typeface="Georgia" panose="02040502050405020303" pitchFamily="18" charset="0"/>
                  <a:ea typeface="Calibri" panose="020F0502020204030204" pitchFamily="34" charset="0"/>
                  <a:cs typeface="Times New Roman" panose="02020603050405020304" pitchFamily="18" charset="0"/>
                </a:endParaRPr>
              </a:p>
              <a:p>
                <a14:m>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𝑛</m:t>
                            </m:r>
                          </m:sub>
                        </m:sSub>
                      </m:e>
                    </m:d>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𝑧</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𝑝</m:t>
                                </m:r>
                              </m:e>
                              <m:sub>
                                <m:r>
                                  <a:rPr lang="en-US" sz="1600" i="1">
                                    <a:solidFill>
                                      <a:schemeClr val="tx1"/>
                                    </a:solidFill>
                                    <a:latin typeface="Cambria Math" panose="02040503050406030204" pitchFamily="18" charset="0"/>
                                  </a:rPr>
                                  <m:t>𝑛𝑛</m:t>
                                </m:r>
                              </m:sub>
                            </m:sSub>
                          </m:e>
                        </m:d>
                      </m:e>
                      <m:sup>
                        <m:r>
                          <a:rPr lang="en-US" sz="1600" i="1">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1</m:t>
                        </m:r>
                      </m:sup>
                    </m:sSup>
                    <m:r>
                      <a:rPr lang="en-US" sz="160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𝑧</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𝑝</m:t>
                            </m:r>
                          </m:e>
                          <m:sub>
                            <m:r>
                              <a:rPr lang="en-US" sz="1600" i="1">
                                <a:solidFill>
                                  <a:schemeClr val="tx1"/>
                                </a:solidFill>
                                <a:latin typeface="Cambria Math" panose="02040503050406030204" pitchFamily="18" charset="0"/>
                              </a:rPr>
                              <m:t>𝑛𝑖</m:t>
                            </m:r>
                          </m:sub>
                        </m:sSub>
                      </m:e>
                    </m:d>
                    <m:r>
                      <a:rPr lang="en-US" sz="160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a:solidFill>
                                  <a:schemeClr val="tx1"/>
                                </a:solidFill>
                                <a:latin typeface="Cambria Math" panose="02040503050406030204" pitchFamily="18" charset="0"/>
                              </a:rPr>
                              <m:t>12</m:t>
                            </m:r>
                          </m:sub>
                        </m:sSub>
                      </m:e>
                    </m:d>
                  </m:oMath>
                </a14:m>
                <a:r>
                  <a:rPr lang="en-US" sz="16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14:m>
                  <m:oMath xmlns:m="http://schemas.openxmlformats.org/officeDocument/2006/math">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𝑛</m:t>
                            </m:r>
                          </m:sub>
                        </m:sSub>
                      </m:e>
                    </m:d>
                    <m:r>
                      <a:rPr lang="en-US" sz="160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𝑛</m:t>
                            </m:r>
                          </m:sub>
                        </m:sSub>
                      </m:e>
                    </m:d>
                    <m:r>
                      <a:rPr lang="en-US" sz="160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a:solidFill>
                                  <a:schemeClr val="tx1"/>
                                </a:solidFill>
                                <a:latin typeface="Cambria Math" panose="02040503050406030204" pitchFamily="18" charset="0"/>
                              </a:rPr>
                              <m:t>12</m:t>
                            </m:r>
                          </m:sub>
                        </m:sSub>
                      </m:e>
                    </m:d>
                  </m:oMath>
                </a14:m>
                <a:r>
                  <a:rPr lang="en-US" sz="16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p>
              <a:p>
                <a:br>
                  <a:rPr lang="en-US" sz="1400" dirty="0">
                    <a:effectLst/>
                    <a:latin typeface="Georgia" panose="02040502050405020303" pitchFamily="18" charset="0"/>
                    <a:ea typeface="Calibri" panose="020F0502020204030204" pitchFamily="34" charset="0"/>
                    <a:cs typeface="Times New Roman" panose="02020603050405020304" pitchFamily="18" charset="0"/>
                  </a:rPr>
                </a:br>
                <a:r>
                  <a:rPr lang="en-US" sz="1400" dirty="0">
                    <a:effectLst/>
                    <a:latin typeface="Georgia" panose="02040502050405020303" pitchFamily="18" charset="0"/>
                    <a:ea typeface="Calibri" panose="020F0502020204030204" pitchFamily="34" charset="0"/>
                    <a:cs typeface="Times New Roman" panose="02020603050405020304" pitchFamily="18" charset="0"/>
                  </a:rPr>
                  <a:t>where,</a:t>
                </a:r>
              </a:p>
              <a:p>
                <a14:m>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𝑛</m:t>
                            </m:r>
                          </m:sub>
                        </m:sSub>
                      </m:e>
                    </m:d>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𝑧</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𝑝</m:t>
                                </m:r>
                              </m:e>
                              <m:sub>
                                <m:r>
                                  <a:rPr lang="en-US" sz="1600" i="1">
                                    <a:solidFill>
                                      <a:schemeClr val="tx1"/>
                                    </a:solidFill>
                                    <a:latin typeface="Cambria Math" panose="02040503050406030204" pitchFamily="18" charset="0"/>
                                  </a:rPr>
                                  <m:t>𝑛𝑛</m:t>
                                </m:r>
                              </m:sub>
                            </m:sSub>
                          </m:e>
                        </m:d>
                      </m:e>
                      <m:sup>
                        <m:r>
                          <a:rPr lang="en-US" sz="1600" i="1">
                            <a:solidFill>
                              <a:schemeClr val="tx1"/>
                            </a:solidFill>
                            <a:latin typeface="Cambria Math" panose="02040503050406030204" pitchFamily="18" charset="0"/>
                          </a:rPr>
                          <m:t>−</m:t>
                        </m:r>
                        <m:r>
                          <a:rPr lang="en-US" sz="1600">
                            <a:solidFill>
                              <a:schemeClr val="tx1"/>
                            </a:solidFill>
                            <a:latin typeface="Cambria Math" panose="02040503050406030204" pitchFamily="18" charset="0"/>
                          </a:rPr>
                          <m:t>1</m:t>
                        </m:r>
                      </m:sup>
                    </m:sSup>
                    <m:r>
                      <a:rPr lang="en-US" sz="160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𝑧</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𝑝</m:t>
                            </m:r>
                          </m:e>
                          <m:sub>
                            <m:r>
                              <a:rPr lang="en-US" sz="1600" i="1">
                                <a:solidFill>
                                  <a:schemeClr val="tx1"/>
                                </a:solidFill>
                                <a:latin typeface="Cambria Math" panose="02040503050406030204" pitchFamily="18" charset="0"/>
                              </a:rPr>
                              <m:t>𝑛𝑖</m:t>
                            </m:r>
                          </m:sub>
                        </m:sSub>
                      </m:e>
                    </m:d>
                  </m:oMath>
                </a14:m>
                <a:r>
                  <a:rPr lang="en-US" sz="1400" dirty="0"/>
                  <a:t> </a:t>
                </a:r>
              </a:p>
              <a:p>
                <a:endParaRPr lang="en-US" sz="1400" dirty="0"/>
              </a:p>
              <a:p>
                <a:r>
                  <a:rPr lang="en-US" sz="1400" dirty="0"/>
                  <a:t>The Kron reduction gives the 2×2 phase impedance matrix:</a:t>
                </a:r>
              </a:p>
              <a:p>
                <a:endParaRPr lang="en-US" sz="1400" dirty="0"/>
              </a:p>
              <a:p>
                <a14:m>
                  <m:oMath xmlns:m="http://schemas.openxmlformats.org/officeDocument/2006/math">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𝑧𝑠</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100" i="1">
                            <a:solidFill>
                              <a:schemeClr val="tx1"/>
                            </a:solidFill>
                            <a:effectLst/>
                            <a:latin typeface="Cambria Math" panose="020405030504060302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sSub>
                          <m:sSubPr>
                            <m:ctrlPr>
                              <a:rPr lang="en-US" sz="11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e>
                    </m: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100" i="1">
                            <a:solidFill>
                              <a:schemeClr val="tx1"/>
                            </a:solidFill>
                            <a:effectLst/>
                            <a:latin typeface="Cambria Math" panose="020405030504060302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sSub>
                          <m:sSubPr>
                            <m:ctrlPr>
                              <a:rPr lang="en-US" sz="11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𝑖𝑛</m:t>
                            </m:r>
                          </m:sub>
                        </m:sSub>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100" i="1">
                            <a:solidFill>
                              <a:schemeClr val="tx1"/>
                            </a:solidFill>
                            <a:effectLst/>
                            <a:latin typeface="Cambria Math" panose="02040503050406030204" pitchFamily="18" charset="0"/>
                          </a:rPr>
                        </m:ctrlPr>
                      </m:sSupPr>
                      <m:e>
                        <m:d>
                          <m:dPr>
                            <m:begChr m:val="["/>
                            <m:endChr m:val="]"/>
                            <m:ctrlPr>
                              <a:rPr lang="en-US" sz="1100" i="1">
                                <a:solidFill>
                                  <a:schemeClr val="tx1"/>
                                </a:solidFill>
                                <a:effectLst/>
                                <a:latin typeface="Cambria Math" panose="020405030504060302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sSub>
                              <m:sSubPr>
                                <m:ctrlPr>
                                  <a:rPr lang="en-US" sz="11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𝑛𝑛</m:t>
                                </m:r>
                              </m:sub>
                            </m:sSub>
                          </m:e>
                        </m:d>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100" i="1">
                            <a:solidFill>
                              <a:schemeClr val="tx1"/>
                            </a:solidFill>
                            <a:effectLst/>
                            <a:latin typeface="Cambria Math" panose="020405030504060302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sSub>
                          <m:sSubPr>
                            <m:ctrlPr>
                              <a:rPr lang="en-US" sz="11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𝑛𝑗</m:t>
                            </m:r>
                          </m:sub>
                        </m:sSub>
                      </m:e>
                    </m:d>
                  </m:oMath>
                </a14:m>
                <a:r>
                  <a:rPr lang="en-US" sz="1400" dirty="0">
                    <a:solidFill>
                      <a:schemeClr val="tx1"/>
                    </a:solidFill>
                  </a:rPr>
                  <a:t> </a:t>
                </a:r>
              </a:p>
            </p:txBody>
          </p:sp>
        </mc:Choice>
        <mc:Fallback xmlns="">
          <p:sp>
            <p:nvSpPr>
              <p:cNvPr id="20" name="TextBox 19">
                <a:extLst>
                  <a:ext uri="{FF2B5EF4-FFF2-40B4-BE49-F238E27FC236}">
                    <a16:creationId xmlns:a16="http://schemas.microsoft.com/office/drawing/2014/main" id="{5A0D0020-0465-1070-D2F0-6009FF0BFF8C}"/>
                  </a:ext>
                </a:extLst>
              </p:cNvPr>
              <p:cNvSpPr txBox="1">
                <a:spLocks noRot="1" noChangeAspect="1" noMove="1" noResize="1" noEditPoints="1" noAdjustHandles="1" noChangeArrowheads="1" noChangeShapeType="1" noTextEdit="1"/>
              </p:cNvSpPr>
              <p:nvPr/>
            </p:nvSpPr>
            <p:spPr>
              <a:xfrm>
                <a:off x="669925" y="1984810"/>
                <a:ext cx="4572000" cy="2654509"/>
              </a:xfrm>
              <a:prstGeom prst="rect">
                <a:avLst/>
              </a:prstGeom>
              <a:blipFill>
                <a:blip r:embed="rId4"/>
                <a:stretch>
                  <a:fillRect l="-533" t="-690" b="-690"/>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880C40D7-24BE-1949-843D-E25209E0293A}"/>
              </a:ext>
            </a:extLst>
          </p:cNvPr>
          <p:cNvSpPr txBox="1"/>
          <p:nvPr/>
        </p:nvSpPr>
        <p:spPr>
          <a:xfrm>
            <a:off x="457200" y="4873190"/>
            <a:ext cx="6007100" cy="255839"/>
          </a:xfrm>
          <a:prstGeom prst="rect">
            <a:avLst/>
          </a:prstGeom>
          <a:noFill/>
        </p:spPr>
        <p:txBody>
          <a:bodyPr wrap="square">
            <a:spAutoFit/>
          </a:bodyPr>
          <a:lstStyle/>
          <a:p>
            <a:pPr marL="285750" marR="0" indent="-285750">
              <a:lnSpc>
                <a:spcPts val="1200"/>
              </a:lnSpc>
              <a:spcBef>
                <a:spcPts val="0"/>
              </a:spcBef>
              <a:spcAft>
                <a:spcPts val="1200"/>
              </a:spcAft>
              <a:buClr>
                <a:srgbClr val="C00000"/>
              </a:buClr>
              <a:buFont typeface="Arial" panose="020B0604020202020204" pitchFamily="34" charset="0"/>
              <a:buChar char="•"/>
            </a:pPr>
            <a:r>
              <a:rPr lang="en-US" sz="1600" dirty="0"/>
              <a:t>For a secondary of Length ‘L’,</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C8EFBED-574E-B409-9CBF-4C69CBC56F25}"/>
                  </a:ext>
                </a:extLst>
              </p:cNvPr>
              <p:cNvSpPr txBox="1"/>
              <p:nvPr/>
            </p:nvSpPr>
            <p:spPr>
              <a:xfrm>
                <a:off x="1498600" y="5206178"/>
                <a:ext cx="4549775" cy="7913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r>
                        <a:rPr lang="en-US" sz="1600" i="1">
                          <a:latin typeface="Cambria Math" panose="02040503050406030204" pitchFamily="18" charset="0"/>
                        </a:rPr>
                        <m:t>𝑍𝑠</m:t>
                      </m:r>
                      <m:r>
                        <a:rPr lang="en-US" sz="1600">
                          <a:latin typeface="Cambria Math" panose="02040503050406030204" pitchFamily="18" charset="0"/>
                        </a:rPr>
                        <m:t>]=[</m:t>
                      </m:r>
                      <m:r>
                        <a:rPr lang="en-US" sz="1600" i="1">
                          <a:latin typeface="Cambria Math" panose="02040503050406030204" pitchFamily="18" charset="0"/>
                        </a:rPr>
                        <m:t>𝑧𝑠</m:t>
                      </m:r>
                      <m:r>
                        <a:rPr lang="en-US" sz="1600">
                          <a:latin typeface="Cambria Math" panose="02040503050406030204" pitchFamily="18" charset="0"/>
                        </a:rPr>
                        <m:t>]⋅</m:t>
                      </m:r>
                      <m:r>
                        <a:rPr lang="en-US" sz="1600" i="1">
                          <a:latin typeface="Cambria Math" panose="02040503050406030204" pitchFamily="18" charset="0"/>
                        </a:rPr>
                        <m:t>𝐿</m:t>
                      </m:r>
                      <m:r>
                        <a:rPr lang="en-US" sz="1600">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2"/>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𝑍</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a:latin typeface="Cambria Math" panose="02040503050406030204" pitchFamily="18" charset="0"/>
                                      </a:rPr>
                                      <m:t>11</m:t>
                                    </m:r>
                                  </m:sub>
                                </m:sSub>
                              </m:e>
                              <m:e>
                                <m:r>
                                  <a:rPr lang="en-US" sz="1600" i="1">
                                    <a:latin typeface="Cambria Math" panose="02040503050406030204" pitchFamily="18" charset="0"/>
                                  </a:rPr>
                                  <m:t>𝑍</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a:latin typeface="Cambria Math" panose="02040503050406030204" pitchFamily="18" charset="0"/>
                                      </a:rPr>
                                      <m:t>12</m:t>
                                    </m:r>
                                  </m:sub>
                                </m:sSub>
                              </m:e>
                            </m:mr>
                            <m:mr>
                              <m:e>
                                <m:r>
                                  <a:rPr lang="en-US" sz="1600" i="1">
                                    <a:latin typeface="Cambria Math" panose="02040503050406030204" pitchFamily="18" charset="0"/>
                                  </a:rPr>
                                  <m:t>𝑍</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a:latin typeface="Cambria Math" panose="02040503050406030204" pitchFamily="18" charset="0"/>
                                      </a:rPr>
                                      <m:t>21</m:t>
                                    </m:r>
                                  </m:sub>
                                </m:sSub>
                              </m:e>
                              <m:e>
                                <m:r>
                                  <a:rPr lang="en-US" sz="1600" i="1">
                                    <a:latin typeface="Cambria Math" panose="02040503050406030204" pitchFamily="18" charset="0"/>
                                  </a:rPr>
                                  <m:t>𝑍</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a:latin typeface="Cambria Math" panose="02040503050406030204" pitchFamily="18" charset="0"/>
                                      </a:rPr>
                                      <m:t>22</m:t>
                                    </m:r>
                                  </m:sub>
                                </m:sSub>
                              </m:e>
                            </m:mr>
                          </m:m>
                        </m:e>
                      </m:d>
                    </m:oMath>
                  </m:oMathPara>
                </a14:m>
                <a:endParaRPr lang="en-US" sz="1600" dirty="0"/>
              </a:p>
              <a:p>
                <a:endParaRPr lang="en-US" sz="1600" dirty="0"/>
              </a:p>
            </p:txBody>
          </p:sp>
        </mc:Choice>
        <mc:Fallback xmlns="">
          <p:sp>
            <p:nvSpPr>
              <p:cNvPr id="28" name="TextBox 27">
                <a:extLst>
                  <a:ext uri="{FF2B5EF4-FFF2-40B4-BE49-F238E27FC236}">
                    <a16:creationId xmlns:a16="http://schemas.microsoft.com/office/drawing/2014/main" id="{8C8EFBED-574E-B409-9CBF-4C69CBC56F25}"/>
                  </a:ext>
                </a:extLst>
              </p:cNvPr>
              <p:cNvSpPr txBox="1">
                <a:spLocks noRot="1" noChangeAspect="1" noMove="1" noResize="1" noEditPoints="1" noAdjustHandles="1" noChangeArrowheads="1" noChangeShapeType="1" noTextEdit="1"/>
              </p:cNvSpPr>
              <p:nvPr/>
            </p:nvSpPr>
            <p:spPr>
              <a:xfrm>
                <a:off x="1498600" y="5206178"/>
                <a:ext cx="4549775" cy="7913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E496F5-0119-ABCE-0678-FF896C143595}"/>
                  </a:ext>
                </a:extLst>
              </p:cNvPr>
              <p:cNvSpPr txBox="1"/>
              <p:nvPr/>
            </p:nvSpPr>
            <p:spPr>
              <a:xfrm>
                <a:off x="457200" y="1286076"/>
                <a:ext cx="4572000" cy="5717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0">
                                            <a:solidFill>
                                              <a:schemeClr val="tx1"/>
                                            </a:solidFill>
                                            <a:latin typeface="Cambria Math" panose="02040503050406030204" pitchFamily="18" charset="0"/>
                                          </a:rPr>
                                          <m:t>12</m:t>
                                        </m:r>
                                      </m:sub>
                                    </m:sSub>
                                  </m:e>
                                </m:d>
                              </m:e>
                            </m:mr>
                            <m:mr>
                              <m:e>
                                <m:d>
                                  <m:dPr>
                                    <m:begChr m:val="["/>
                                    <m:endChr m:val="]"/>
                                    <m:ctrlPr>
                                      <a:rPr lang="en-US" sz="1400" i="1">
                                        <a:solidFill>
                                          <a:schemeClr val="tx1"/>
                                        </a:solidFill>
                                        <a:latin typeface="Cambria Math" panose="02040503050406030204" pitchFamily="18" charset="0"/>
                                      </a:rPr>
                                    </m:ctrlPr>
                                  </m:dPr>
                                  <m:e>
                                    <m:r>
                                      <a:rPr lang="en-US" sz="1400" i="0">
                                        <a:solidFill>
                                          <a:schemeClr val="tx1"/>
                                        </a:solidFill>
                                        <a:latin typeface="Cambria Math" panose="02040503050406030204" pitchFamily="18" charset="0"/>
                                      </a:rPr>
                                      <m:t>0</m:t>
                                    </m:r>
                                  </m:e>
                                </m:d>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1">
                                            <a:solidFill>
                                              <a:schemeClr val="tx1"/>
                                            </a:solidFill>
                                            <a:latin typeface="Cambria Math" panose="02040503050406030204" pitchFamily="18" charset="0"/>
                                          </a:rPr>
                                          <m:t>𝑖𝑖</m:t>
                                        </m:r>
                                      </m:sub>
                                    </m:sSub>
                                  </m:e>
                                </m:d>
                              </m:e>
                              <m:e>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1">
                                            <a:solidFill>
                                              <a:schemeClr val="tx1"/>
                                            </a:solidFill>
                                            <a:latin typeface="Cambria Math" panose="02040503050406030204" pitchFamily="18" charset="0"/>
                                          </a:rPr>
                                          <m:t>𝑖𝑛</m:t>
                                        </m:r>
                                      </m:sub>
                                    </m:sSub>
                                  </m:e>
                                </m:d>
                              </m:e>
                            </m:mr>
                            <m:mr>
                              <m:e>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1">
                                            <a:solidFill>
                                              <a:schemeClr val="tx1"/>
                                            </a:solidFill>
                                            <a:latin typeface="Cambria Math" panose="02040503050406030204" pitchFamily="18" charset="0"/>
                                          </a:rPr>
                                          <m:t>𝑛𝑗</m:t>
                                        </m:r>
                                      </m:sub>
                                    </m:sSub>
                                  </m:e>
                                </m:d>
                              </m:e>
                              <m:e>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𝑧</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𝑝</m:t>
                                        </m:r>
                                      </m:e>
                                      <m:sub>
                                        <m:r>
                                          <a:rPr lang="en-US" sz="1400" i="1">
                                            <a:solidFill>
                                              <a:schemeClr val="tx1"/>
                                            </a:solidFill>
                                            <a:latin typeface="Cambria Math" panose="02040503050406030204" pitchFamily="18" charset="0"/>
                                          </a:rPr>
                                          <m:t>𝑛𝑛</m:t>
                                        </m:r>
                                      </m:sub>
                                    </m:sSub>
                                  </m:e>
                                </m:d>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e>
                            </m:mr>
                            <m:mr>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1">
                                            <a:solidFill>
                                              <a:schemeClr val="tx1"/>
                                            </a:solidFill>
                                            <a:latin typeface="Cambria Math" panose="02040503050406030204" pitchFamily="18" charset="0"/>
                                          </a:rPr>
                                          <m:t>𝑛</m:t>
                                        </m:r>
                                      </m:sub>
                                    </m:sSub>
                                  </m:e>
                                </m:d>
                              </m:e>
                            </m:mr>
                          </m:m>
                        </m:e>
                      </m:d>
                    </m:oMath>
                  </m:oMathPara>
                </a14:m>
                <a:endParaRPr lang="en-US" sz="1400" dirty="0">
                  <a:solidFill>
                    <a:schemeClr val="tx1"/>
                  </a:solidFill>
                </a:endParaRPr>
              </a:p>
            </p:txBody>
          </p:sp>
        </mc:Choice>
        <mc:Fallback xmlns="">
          <p:sp>
            <p:nvSpPr>
              <p:cNvPr id="4" name="TextBox 3">
                <a:extLst>
                  <a:ext uri="{FF2B5EF4-FFF2-40B4-BE49-F238E27FC236}">
                    <a16:creationId xmlns:a16="http://schemas.microsoft.com/office/drawing/2014/main" id="{6DE496F5-0119-ABCE-0678-FF896C143595}"/>
                  </a:ext>
                </a:extLst>
              </p:cNvPr>
              <p:cNvSpPr txBox="1">
                <a:spLocks noRot="1" noChangeAspect="1" noMove="1" noResize="1" noEditPoints="1" noAdjustHandles="1" noChangeArrowheads="1" noChangeShapeType="1" noTextEdit="1"/>
              </p:cNvSpPr>
              <p:nvPr/>
            </p:nvSpPr>
            <p:spPr>
              <a:xfrm>
                <a:off x="457200" y="1286076"/>
                <a:ext cx="4572000" cy="57176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91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13</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Center- Tapped Transformers Serving Loads through a Triplex Secondary</a:t>
            </a:r>
          </a:p>
        </p:txBody>
      </p:sp>
      <p:sp>
        <p:nvSpPr>
          <p:cNvPr id="17" name="TextBox 16">
            <a:extLst>
              <a:ext uri="{FF2B5EF4-FFF2-40B4-BE49-F238E27FC236}">
                <a16:creationId xmlns:a16="http://schemas.microsoft.com/office/drawing/2014/main" id="{C38E004F-A60A-F828-C5C0-3DFD91B425A3}"/>
              </a:ext>
            </a:extLst>
          </p:cNvPr>
          <p:cNvSpPr txBox="1"/>
          <p:nvPr/>
        </p:nvSpPr>
        <p:spPr>
          <a:xfrm>
            <a:off x="4779864" y="2910232"/>
            <a:ext cx="3992048" cy="276999"/>
          </a:xfrm>
          <a:prstGeom prst="rect">
            <a:avLst/>
          </a:prstGeom>
          <a:noFill/>
        </p:spPr>
        <p:txBody>
          <a:bodyPr wrap="square" rtlCol="0">
            <a:spAutoFit/>
          </a:bodyPr>
          <a:lstStyle/>
          <a:p>
            <a:pPr algn="ctr"/>
            <a:r>
              <a:rPr lang="en-US" sz="1200" dirty="0"/>
              <a:t>Fig. 4  Center-tapped transformer with secondary</a:t>
            </a:r>
          </a:p>
        </p:txBody>
      </p:sp>
      <p:pic>
        <p:nvPicPr>
          <p:cNvPr id="3" name="Picture 2">
            <a:extLst>
              <a:ext uri="{FF2B5EF4-FFF2-40B4-BE49-F238E27FC236}">
                <a16:creationId xmlns:a16="http://schemas.microsoft.com/office/drawing/2014/main" id="{93E39B70-68B6-496B-840F-ABC8CB58AED0}"/>
              </a:ext>
            </a:extLst>
          </p:cNvPr>
          <p:cNvPicPr>
            <a:picLocks noChangeAspect="1"/>
          </p:cNvPicPr>
          <p:nvPr/>
        </p:nvPicPr>
        <p:blipFill>
          <a:blip r:embed="rId2"/>
          <a:stretch>
            <a:fillRect/>
          </a:stretch>
        </p:blipFill>
        <p:spPr>
          <a:xfrm>
            <a:off x="4762500" y="1459376"/>
            <a:ext cx="4073730" cy="1450856"/>
          </a:xfrm>
          <a:prstGeom prst="rect">
            <a:avLst/>
          </a:prstGeom>
        </p:spPr>
      </p:pic>
      <p:sp>
        <p:nvSpPr>
          <p:cNvPr id="9" name="TextBox 8">
            <a:extLst>
              <a:ext uri="{FF2B5EF4-FFF2-40B4-BE49-F238E27FC236}">
                <a16:creationId xmlns:a16="http://schemas.microsoft.com/office/drawing/2014/main" id="{FD9D83A2-5E74-7F29-EF20-2C3F7DAA3603}"/>
              </a:ext>
            </a:extLst>
          </p:cNvPr>
          <p:cNvSpPr txBox="1"/>
          <p:nvPr/>
        </p:nvSpPr>
        <p:spPr>
          <a:xfrm>
            <a:off x="457200" y="900749"/>
            <a:ext cx="5457825" cy="307777"/>
          </a:xfrm>
          <a:prstGeom prst="rect">
            <a:avLst/>
          </a:prstGeom>
          <a:noFill/>
        </p:spPr>
        <p:txBody>
          <a:bodyPr wrap="square">
            <a:spAutoFit/>
          </a:bodyPr>
          <a:lstStyle/>
          <a:p>
            <a:pPr algn="just">
              <a:spcBef>
                <a:spcPts val="600"/>
              </a:spcBef>
              <a:spcAft>
                <a:spcPts val="600"/>
              </a:spcAft>
              <a:buClr>
                <a:srgbClr val="C00000"/>
              </a:buClr>
            </a:pPr>
            <a:r>
              <a:rPr lang="en-US" sz="1400" dirty="0">
                <a:latin typeface="+mn-lt"/>
              </a:rPr>
              <a:t>From Fig. 4, the voltage backward sweep for the secondary is given by:</a:t>
            </a:r>
          </a:p>
        </p:txBody>
      </p:sp>
      <p:sp>
        <p:nvSpPr>
          <p:cNvPr id="20" name="TextBox 19">
            <a:extLst>
              <a:ext uri="{FF2B5EF4-FFF2-40B4-BE49-F238E27FC236}">
                <a16:creationId xmlns:a16="http://schemas.microsoft.com/office/drawing/2014/main" id="{5A0D0020-0465-1070-D2F0-6009FF0BFF8C}"/>
              </a:ext>
            </a:extLst>
          </p:cNvPr>
          <p:cNvSpPr txBox="1"/>
          <p:nvPr/>
        </p:nvSpPr>
        <p:spPr>
          <a:xfrm>
            <a:off x="565713" y="2234001"/>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DE496F5-0119-ABCE-0678-FF896C143595}"/>
                  </a:ext>
                </a:extLst>
              </p:cNvPr>
              <p:cNvSpPr txBox="1"/>
              <p:nvPr/>
            </p:nvSpPr>
            <p:spPr>
              <a:xfrm>
                <a:off x="565713" y="1262536"/>
                <a:ext cx="3207774" cy="4884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a:latin typeface="Cambria Math" panose="02040503050406030204" pitchFamily="18" charset="0"/>
                            </a:rPr>
                          </m:ctrlPr>
                        </m:dPr>
                        <m:e>
                          <m:m>
                            <m:mPr>
                              <m:plcHide m:val="on"/>
                              <m:mcs>
                                <m:mc>
                                  <m:mcPr>
                                    <m:count m:val="1"/>
                                    <m:mcJc m:val="center"/>
                                  </m:mcPr>
                                </m:mc>
                              </m:mcs>
                              <m:ctrlPr>
                                <a:rPr lang="en-US" sz="1400" i="1">
                                  <a:latin typeface="Cambria Math" panose="02040503050406030204" pitchFamily="18" charset="0"/>
                                </a:rPr>
                              </m:ctrlPr>
                            </m:mPr>
                            <m:mr>
                              <m:e>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a:latin typeface="Cambria Math" panose="02040503050406030204" pitchFamily="18" charset="0"/>
                                      </a:rPr>
                                      <m:t>1</m:t>
                                    </m:r>
                                  </m:sub>
                                </m:sSub>
                              </m:e>
                            </m:mr>
                            <m:mr>
                              <m:e>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a:latin typeface="Cambria Math" panose="02040503050406030204" pitchFamily="18" charset="0"/>
                                      </a:rPr>
                                      <m:t>2</m:t>
                                    </m:r>
                                  </m:sub>
                                </m:sSub>
                              </m:e>
                            </m:mr>
                          </m:m>
                        </m:e>
                      </m:d>
                      <m:r>
                        <a:rPr lang="en-US" sz="1400">
                          <a:latin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1"/>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𝑉</m:t>
                                </m:r>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a:latin typeface="Cambria Math" panose="02040503050406030204" pitchFamily="18" charset="0"/>
                                      </a:rPr>
                                      <m:t>1</m:t>
                                    </m:r>
                                  </m:sub>
                                </m:sSub>
                              </m:e>
                            </m:mr>
                            <m:mr>
                              <m:e>
                                <m:r>
                                  <a:rPr lang="en-US" sz="1400" i="1">
                                    <a:latin typeface="Cambria Math" panose="02040503050406030204" pitchFamily="18" charset="0"/>
                                  </a:rPr>
                                  <m:t>𝑉</m:t>
                                </m:r>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a:latin typeface="Cambria Math" panose="02040503050406030204" pitchFamily="18" charset="0"/>
                                      </a:rPr>
                                      <m:t>2</m:t>
                                    </m:r>
                                  </m:sub>
                                </m:sSub>
                              </m:e>
                            </m:mr>
                          </m:m>
                        </m:e>
                      </m:d>
                      <m:r>
                        <a:rPr lang="en-US" sz="1400">
                          <a:latin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2"/>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𝑍</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a:latin typeface="Cambria Math" panose="02040503050406030204" pitchFamily="18" charset="0"/>
                                      </a:rPr>
                                      <m:t>11</m:t>
                                    </m:r>
                                  </m:sub>
                                </m:sSub>
                              </m:e>
                              <m:e>
                                <m:r>
                                  <a:rPr lang="en-US" sz="1400" i="1">
                                    <a:latin typeface="Cambria Math" panose="02040503050406030204" pitchFamily="18" charset="0"/>
                                  </a:rPr>
                                  <m:t>𝑍</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a:latin typeface="Cambria Math" panose="02040503050406030204" pitchFamily="18" charset="0"/>
                                      </a:rPr>
                                      <m:t>12</m:t>
                                    </m:r>
                                  </m:sub>
                                </m:sSub>
                              </m:e>
                            </m:mr>
                            <m:mr>
                              <m:e>
                                <m:r>
                                  <a:rPr lang="en-US" sz="1400" i="1">
                                    <a:latin typeface="Cambria Math" panose="02040503050406030204" pitchFamily="18" charset="0"/>
                                  </a:rPr>
                                  <m:t>𝑍</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a:latin typeface="Cambria Math" panose="02040503050406030204" pitchFamily="18" charset="0"/>
                                      </a:rPr>
                                      <m:t>21</m:t>
                                    </m:r>
                                  </m:sub>
                                </m:sSub>
                              </m:e>
                              <m:e>
                                <m:r>
                                  <a:rPr lang="en-US" sz="1400" i="1">
                                    <a:latin typeface="Cambria Math" panose="02040503050406030204" pitchFamily="18" charset="0"/>
                                  </a:rPr>
                                  <m:t>𝑍</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a:latin typeface="Cambria Math" panose="02040503050406030204" pitchFamily="18" charset="0"/>
                                      </a:rPr>
                                      <m:t>22</m:t>
                                    </m:r>
                                  </m:sub>
                                </m:sSub>
                              </m:e>
                            </m:mr>
                          </m:m>
                        </m:e>
                      </m:d>
                      <m:r>
                        <a:rPr lang="en-US" sz="1400">
                          <a:latin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1"/>
                                    <m:mcJc m:val="center"/>
                                  </m:mcPr>
                                </m:mc>
                              </m:mcs>
                              <m:ctrlPr>
                                <a:rPr lang="en-US" sz="1400" i="1">
                                  <a:latin typeface="Cambria Math" panose="02040503050406030204" pitchFamily="18" charset="0"/>
                                </a:rPr>
                              </m:ctrlPr>
                            </m:mPr>
                            <m:m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a:latin typeface="Cambria Math" panose="02040503050406030204" pitchFamily="18" charset="0"/>
                                      </a:rPr>
                                      <m:t>1</m:t>
                                    </m:r>
                                  </m:sub>
                                </m:sSub>
                              </m:e>
                            </m:mr>
                            <m:mr>
                              <m:e>
                                <m:sSub>
                                  <m:sSubPr>
                                    <m:ctrlPr>
                                      <a:rPr lang="en-US" sz="1400" i="1">
                                        <a:latin typeface="Cambria Math" panose="02040503050406030204" pitchFamily="18" charset="0"/>
                                      </a:rPr>
                                    </m:ctrlPr>
                                  </m:sSubPr>
                                  <m:e>
                                    <m:r>
                                      <a:rPr lang="en-US" sz="1400" i="1">
                                        <a:latin typeface="Cambria Math" panose="02040503050406030204" pitchFamily="18" charset="0"/>
                                      </a:rPr>
                                      <m:t>𝐼</m:t>
                                    </m:r>
                                  </m:e>
                                  <m:sub>
                                    <m:r>
                                      <a:rPr lang="en-US" sz="1400">
                                        <a:latin typeface="Cambria Math" panose="02040503050406030204" pitchFamily="18" charset="0"/>
                                      </a:rPr>
                                      <m:t>2</m:t>
                                    </m:r>
                                  </m:sub>
                                </m:sSub>
                              </m:e>
                            </m:mr>
                          </m:m>
                        </m:e>
                      </m:d>
                    </m:oMath>
                  </m:oMathPara>
                </a14:m>
                <a:endParaRPr lang="en-US" sz="1400" dirty="0">
                  <a:solidFill>
                    <a:schemeClr val="tx1"/>
                  </a:solidFill>
                </a:endParaRPr>
              </a:p>
            </p:txBody>
          </p:sp>
        </mc:Choice>
        <mc:Fallback xmlns="">
          <p:sp>
            <p:nvSpPr>
              <p:cNvPr id="4" name="TextBox 3">
                <a:extLst>
                  <a:ext uri="{FF2B5EF4-FFF2-40B4-BE49-F238E27FC236}">
                    <a16:creationId xmlns:a16="http://schemas.microsoft.com/office/drawing/2014/main" id="{6DE496F5-0119-ABCE-0678-FF896C143595}"/>
                  </a:ext>
                </a:extLst>
              </p:cNvPr>
              <p:cNvSpPr txBox="1">
                <a:spLocks noRot="1" noChangeAspect="1" noMove="1" noResize="1" noEditPoints="1" noAdjustHandles="1" noChangeArrowheads="1" noChangeShapeType="1" noTextEdit="1"/>
              </p:cNvSpPr>
              <p:nvPr/>
            </p:nvSpPr>
            <p:spPr>
              <a:xfrm>
                <a:off x="565713" y="1262536"/>
                <a:ext cx="3207774" cy="48840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A2DE26-EAE9-1119-F6EC-15150DABD671}"/>
                  </a:ext>
                </a:extLst>
              </p:cNvPr>
              <p:cNvSpPr txBox="1"/>
              <p:nvPr/>
            </p:nvSpPr>
            <p:spPr>
              <a:xfrm>
                <a:off x="679450" y="1898908"/>
                <a:ext cx="299745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effectLst/>
                              <a:latin typeface="Cambria Math" panose="02040503050406030204" pitchFamily="18" charset="0"/>
                            </a:rPr>
                          </m:ctrlPr>
                        </m:dPr>
                        <m:e>
                          <m:d>
                            <m:dPr>
                              <m:begChr m:val="["/>
                              <m:endChr m:val="]"/>
                              <m:ctrlPr>
                                <a:rPr lang="en-US" sz="1400" i="1">
                                  <a:solidFill>
                                    <a:schemeClr val="tx1"/>
                                  </a:solidFill>
                                  <a:effectLst/>
                                  <a:latin typeface="Cambria Math" panose="02040503050406030204" pitchFamily="18" charset="0"/>
                                </a:rPr>
                              </m:ctrlPr>
                            </m:dPr>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e>
                          </m: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400" i="1">
                                  <a:solidFill>
                                    <a:schemeClr val="tx1"/>
                                  </a:solidFill>
                                  <a:effectLst/>
                                  <a:latin typeface="Cambria Math" panose="02040503050406030204" pitchFamily="18" charset="0"/>
                                </a:rPr>
                              </m:ctrlPr>
                            </m:dPr>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e>
                                <m:sub>
                                  <m:r>
                                    <m:rPr>
                                      <m:nor/>
                                    </m:rPr>
                                    <a:rPr lang="en-US" sz="14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sec</m:t>
                                  </m:r>
                                  <m:r>
                                    <m:rPr>
                                      <m:nor/>
                                    </m:rPr>
                                    <a:rPr lang="en-US"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e>
                          </m:d>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e>
                      </m: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400" i="1">
                              <a:solidFill>
                                <a:schemeClr val="tx1"/>
                              </a:solidFill>
                              <a:effectLst/>
                              <a:latin typeface="Cambria Math" panose="02040503050406030204" pitchFamily="18" charset="0"/>
                            </a:rPr>
                          </m:ctrlPr>
                        </m:dPr>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e>
                            <m:sub>
                              <m:r>
                                <m:rPr>
                                  <m:nor/>
                                </m:rPr>
                                <a:rPr lang="en-US" sz="14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m:t>sec</m:t>
                              </m:r>
                              <m:r>
                                <m:rPr>
                                  <m:nor/>
                                </m:rPr>
                                <a:rPr lang="en-US" sz="1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m:t> </m:t>
                              </m:r>
                            </m:sub>
                          </m:sSub>
                        </m:e>
                      </m:d>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400" i="1">
                              <a:solidFill>
                                <a:schemeClr val="tx1"/>
                              </a:solidFill>
                              <a:effectLst/>
                              <a:latin typeface="Cambria Math" panose="02040503050406030204" pitchFamily="18" charset="0"/>
                            </a:rPr>
                          </m:ctrlPr>
                        </m:dPr>
                        <m:e>
                          <m:sSub>
                            <m:sSubPr>
                              <m:ctrlPr>
                                <a:rPr lang="en-US"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e>
                      </m:d>
                    </m:oMath>
                  </m:oMathPara>
                </a14:m>
                <a:endParaRPr lang="en-US" sz="1400" dirty="0">
                  <a:solidFill>
                    <a:schemeClr val="tx1"/>
                  </a:solidFill>
                </a:endParaRPr>
              </a:p>
            </p:txBody>
          </p:sp>
        </mc:Choice>
        <mc:Fallback xmlns="">
          <p:sp>
            <p:nvSpPr>
              <p:cNvPr id="6" name="TextBox 5">
                <a:extLst>
                  <a:ext uri="{FF2B5EF4-FFF2-40B4-BE49-F238E27FC236}">
                    <a16:creationId xmlns:a16="http://schemas.microsoft.com/office/drawing/2014/main" id="{69A2DE26-EAE9-1119-F6EC-15150DABD671}"/>
                  </a:ext>
                </a:extLst>
              </p:cNvPr>
              <p:cNvSpPr txBox="1">
                <a:spLocks noRot="1" noChangeAspect="1" noMove="1" noResize="1" noEditPoints="1" noAdjustHandles="1" noChangeArrowheads="1" noChangeShapeType="1" noTextEdit="1"/>
              </p:cNvSpPr>
              <p:nvPr/>
            </p:nvSpPr>
            <p:spPr>
              <a:xfrm>
                <a:off x="679450" y="1898908"/>
                <a:ext cx="2997457" cy="307777"/>
              </a:xfrm>
              <a:prstGeom prst="rect">
                <a:avLst/>
              </a:prstGeom>
              <a:blipFill>
                <a:blip r:embed="rId4"/>
                <a:stretch>
                  <a:fillRect t="-106000" b="-17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5F07EB8-9DBF-701F-1756-951FAADFAB4B}"/>
                  </a:ext>
                </a:extLst>
              </p:cNvPr>
              <p:cNvSpPr txBox="1"/>
              <p:nvPr/>
            </p:nvSpPr>
            <p:spPr>
              <a:xfrm>
                <a:off x="791395" y="2479577"/>
                <a:ext cx="3296417" cy="9911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solidFill>
                                <a:schemeClr val="tx1"/>
                              </a:solidFill>
                              <a:latin typeface="Cambria Math" panose="02040503050406030204" pitchFamily="18" charset="0"/>
                            </a:rPr>
                          </m:ctrlPr>
                        </m:mPr>
                        <m:mr>
                          <m:e>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𝑎</m:t>
                                    </m:r>
                                  </m:e>
                                  <m:sub>
                                    <m:r>
                                      <m:rPr>
                                        <m:sty m:val="p"/>
                                      </m:rPr>
                                      <a:rPr lang="en-US" sz="1600" i="0">
                                        <a:solidFill>
                                          <a:schemeClr val="tx1"/>
                                        </a:solidFill>
                                        <a:latin typeface="Cambria Math" panose="02040503050406030204" pitchFamily="18" charset="0"/>
                                      </a:rPr>
                                      <m:t>sec</m:t>
                                    </m:r>
                                  </m:sub>
                                </m:sSub>
                              </m:e>
                            </m:d>
                          </m:e>
                          <m:e>
                            <m:r>
                              <a:rPr lang="en-US" sz="1600" i="0">
                                <a:solidFill>
                                  <a:schemeClr val="tx1"/>
                                </a:solidFill>
                                <a:latin typeface="Cambria Math" panose="02040503050406030204" pitchFamily="18" charset="0"/>
                              </a:rPr>
                              <m:t> =</m:t>
                            </m:r>
                            <m:d>
                              <m:dPr>
                                <m:begChr m:val="["/>
                                <m:endChr m:val="]"/>
                                <m:ctrlPr>
                                  <a:rPr lang="en-US" sz="1600" i="1">
                                    <a:solidFill>
                                      <a:schemeClr val="tx1"/>
                                    </a:solidFill>
                                    <a:latin typeface="Cambria Math" panose="02040503050406030204" pitchFamily="18" charset="0"/>
                                  </a:rPr>
                                </m:ctrlPr>
                              </m:dPr>
                              <m:e>
                                <m:m>
                                  <m:mPr>
                                    <m:plcHide m:val="on"/>
                                    <m:mcs>
                                      <m:mc>
                                        <m:mcPr>
                                          <m:count m:val="2"/>
                                          <m:mcJc m:val="center"/>
                                        </m:mcPr>
                                      </m:mc>
                                    </m:mcs>
                                    <m:ctrlPr>
                                      <a:rPr lang="en-US" sz="1600" i="1">
                                        <a:solidFill>
                                          <a:schemeClr val="tx1"/>
                                        </a:solidFill>
                                        <a:latin typeface="Cambria Math" panose="02040503050406030204" pitchFamily="18" charset="0"/>
                                      </a:rPr>
                                    </m:ctrlPr>
                                  </m:mPr>
                                  <m:mr>
                                    <m:e>
                                      <m:r>
                                        <a:rPr lang="en-US" sz="1600" i="0">
                                          <a:solidFill>
                                            <a:schemeClr val="tx1"/>
                                          </a:solidFill>
                                          <a:latin typeface="Cambria Math" panose="02040503050406030204" pitchFamily="18" charset="0"/>
                                        </a:rPr>
                                        <m:t>1</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mr>
                                </m:m>
                              </m:e>
                            </m:d>
                          </m:e>
                        </m:mr>
                        <m:mr>
                          <m:e>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𝑏</m:t>
                                    </m:r>
                                  </m:e>
                                  <m:sub>
                                    <m:r>
                                      <m:rPr>
                                        <m:sty m:val="p"/>
                                      </m:rPr>
                                      <a:rPr lang="en-US" sz="1600" i="0">
                                        <a:solidFill>
                                          <a:schemeClr val="tx1"/>
                                        </a:solidFill>
                                        <a:latin typeface="Cambria Math" panose="02040503050406030204" pitchFamily="18" charset="0"/>
                                      </a:rPr>
                                      <m:t>sec</m:t>
                                    </m:r>
                                  </m:sub>
                                </m:sSub>
                              </m:e>
                            </m:d>
                          </m:e>
                          <m:e>
                            <m:r>
                              <a:rPr lang="en-US" sz="1600" i="0">
                                <a:solidFill>
                                  <a:schemeClr val="tx1"/>
                                </a:solidFill>
                                <a:latin typeface="Cambria Math" panose="02040503050406030204" pitchFamily="18" charset="0"/>
                              </a:rPr>
                              <m:t> =</m:t>
                            </m:r>
                            <m:d>
                              <m:dPr>
                                <m:begChr m:val="["/>
                                <m:endChr m:val="]"/>
                                <m:ctrlPr>
                                  <a:rPr lang="en-US" sz="1600" i="1">
                                    <a:solidFill>
                                      <a:schemeClr val="tx1"/>
                                    </a:solidFill>
                                    <a:latin typeface="Cambria Math" panose="02040503050406030204" pitchFamily="18" charset="0"/>
                                  </a:rPr>
                                </m:ctrlPr>
                              </m:dPr>
                              <m:e>
                                <m:m>
                                  <m:mPr>
                                    <m:plcHide m:val="on"/>
                                    <m:mcs>
                                      <m:mc>
                                        <m:mcPr>
                                          <m:count m:val="2"/>
                                          <m:mcJc m:val="center"/>
                                        </m:mcPr>
                                      </m:mc>
                                    </m:mcs>
                                    <m:ctrlPr>
                                      <a:rPr lang="en-US" sz="1600" i="1">
                                        <a:solidFill>
                                          <a:schemeClr val="tx1"/>
                                        </a:solidFill>
                                        <a:latin typeface="Cambria Math" panose="02040503050406030204" pitchFamily="18" charset="0"/>
                                      </a:rPr>
                                    </m:ctrlPr>
                                  </m:mPr>
                                  <m:mr>
                                    <m:e>
                                      <m:r>
                                        <a:rPr lang="en-US" sz="1600" i="1">
                                          <a:solidFill>
                                            <a:schemeClr val="tx1"/>
                                          </a:solidFill>
                                          <a:latin typeface="Cambria Math" panose="02040503050406030204" pitchFamily="18" charset="0"/>
                                        </a:rPr>
                                        <m:t>𝑍</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𝑠</m:t>
                                          </m:r>
                                        </m:e>
                                        <m:sub>
                                          <m:r>
                                            <a:rPr lang="en-US" sz="1600" i="0">
                                              <a:solidFill>
                                                <a:schemeClr val="tx1"/>
                                              </a:solidFill>
                                              <a:latin typeface="Cambria Math" panose="02040503050406030204" pitchFamily="18" charset="0"/>
                                            </a:rPr>
                                            <m:t>11</m:t>
                                          </m:r>
                                        </m:sub>
                                      </m:sSub>
                                    </m:e>
                                    <m:e>
                                      <m:r>
                                        <a:rPr lang="en-US" sz="1600" i="1">
                                          <a:solidFill>
                                            <a:schemeClr val="tx1"/>
                                          </a:solidFill>
                                          <a:latin typeface="Cambria Math" panose="02040503050406030204" pitchFamily="18" charset="0"/>
                                        </a:rPr>
                                        <m:t>𝑍</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𝑠</m:t>
                                          </m:r>
                                        </m:e>
                                        <m:sub>
                                          <m:r>
                                            <a:rPr lang="en-US" sz="1600" i="0">
                                              <a:solidFill>
                                                <a:schemeClr val="tx1"/>
                                              </a:solidFill>
                                              <a:latin typeface="Cambria Math" panose="02040503050406030204" pitchFamily="18" charset="0"/>
                                            </a:rPr>
                                            <m:t>12</m:t>
                                          </m:r>
                                        </m:sub>
                                      </m:sSub>
                                    </m:e>
                                  </m:mr>
                                  <m:mr>
                                    <m:e>
                                      <m:r>
                                        <a:rPr lang="en-US" sz="1600" i="1">
                                          <a:solidFill>
                                            <a:schemeClr val="tx1"/>
                                          </a:solidFill>
                                          <a:latin typeface="Cambria Math" panose="02040503050406030204" pitchFamily="18" charset="0"/>
                                        </a:rPr>
                                        <m:t>𝑍</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𝑠</m:t>
                                          </m:r>
                                        </m:e>
                                        <m:sub>
                                          <m:r>
                                            <a:rPr lang="en-US" sz="1600" i="0">
                                              <a:solidFill>
                                                <a:schemeClr val="tx1"/>
                                              </a:solidFill>
                                              <a:latin typeface="Cambria Math" panose="02040503050406030204" pitchFamily="18" charset="0"/>
                                            </a:rPr>
                                            <m:t>21</m:t>
                                          </m:r>
                                        </m:sub>
                                      </m:sSub>
                                    </m:e>
                                    <m:e>
                                      <m:r>
                                        <a:rPr lang="en-US" sz="1600" i="1">
                                          <a:solidFill>
                                            <a:schemeClr val="tx1"/>
                                          </a:solidFill>
                                          <a:latin typeface="Cambria Math" panose="02040503050406030204" pitchFamily="18" charset="0"/>
                                        </a:rPr>
                                        <m:t>𝑍</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𝑠</m:t>
                                          </m:r>
                                        </m:e>
                                        <m:sub>
                                          <m:r>
                                            <a:rPr lang="en-US" sz="1600" i="0">
                                              <a:solidFill>
                                                <a:schemeClr val="tx1"/>
                                              </a:solidFill>
                                              <a:latin typeface="Cambria Math" panose="02040503050406030204" pitchFamily="18" charset="0"/>
                                            </a:rPr>
                                            <m:t>22</m:t>
                                          </m:r>
                                        </m:sub>
                                      </m:sSub>
                                    </m:e>
                                  </m:mr>
                                </m:m>
                              </m:e>
                            </m:d>
                          </m:e>
                        </m:mr>
                      </m:m>
                    </m:oMath>
                  </m:oMathPara>
                </a14:m>
                <a:endParaRPr lang="en-US" sz="1600" dirty="0">
                  <a:solidFill>
                    <a:schemeClr val="tx1"/>
                  </a:solidFill>
                </a:endParaRPr>
              </a:p>
            </p:txBody>
          </p:sp>
        </mc:Choice>
        <mc:Fallback xmlns="">
          <p:sp>
            <p:nvSpPr>
              <p:cNvPr id="10" name="TextBox 9">
                <a:extLst>
                  <a:ext uri="{FF2B5EF4-FFF2-40B4-BE49-F238E27FC236}">
                    <a16:creationId xmlns:a16="http://schemas.microsoft.com/office/drawing/2014/main" id="{C5F07EB8-9DBF-701F-1756-951FAADFAB4B}"/>
                  </a:ext>
                </a:extLst>
              </p:cNvPr>
              <p:cNvSpPr txBox="1">
                <a:spLocks noRot="1" noChangeAspect="1" noMove="1" noResize="1" noEditPoints="1" noAdjustHandles="1" noChangeArrowheads="1" noChangeShapeType="1" noTextEdit="1"/>
              </p:cNvSpPr>
              <p:nvPr/>
            </p:nvSpPr>
            <p:spPr>
              <a:xfrm>
                <a:off x="791395" y="2479577"/>
                <a:ext cx="3296417" cy="9911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1F76ABA-5323-44A0-594F-2492DBF859D7}"/>
                  </a:ext>
                </a:extLst>
              </p:cNvPr>
              <p:cNvSpPr txBox="1"/>
              <p:nvPr/>
            </p:nvSpPr>
            <p:spPr>
              <a:xfrm>
                <a:off x="546099" y="3530790"/>
                <a:ext cx="5368925" cy="1477328"/>
              </a:xfrm>
              <a:prstGeom prst="rect">
                <a:avLst/>
              </a:prstGeom>
              <a:noFill/>
            </p:spPr>
            <p:txBody>
              <a:bodyPr wrap="square">
                <a:spAutoFit/>
              </a:bodyPr>
              <a:lstStyle/>
              <a:p>
                <a:pPr marL="342900" indent="-342900" algn="just">
                  <a:spcBef>
                    <a:spcPts val="600"/>
                  </a:spcBef>
                  <a:spcAft>
                    <a:spcPts val="6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Because of the short length of the secondary, the line currents leaving the transformer are equal to the line currents at the load.</a:t>
                </a:r>
              </a:p>
              <a:p>
                <a:pPr marL="342900" indent="-342900" algn="just">
                  <a:spcBef>
                    <a:spcPts val="600"/>
                  </a:spcBef>
                  <a:spcAft>
                    <a:spcPts val="600"/>
                  </a:spcAft>
                  <a:buClr>
                    <a:srgbClr val="FF0000"/>
                  </a:buClr>
                  <a:buFont typeface="Arial" panose="020B0604020202020204" pitchFamily="34" charset="0"/>
                  <a:buChar char="•"/>
                </a:pPr>
                <a:r>
                  <a:rPr lang="en-US" sz="1400" dirty="0">
                    <a:latin typeface="+mn-lt"/>
                    <a:cs typeface="Times New Roman" panose="02020603050405020304" pitchFamily="18" charset="0"/>
                  </a:rPr>
                  <a:t>Thus, no backward sweep is need.</a:t>
                </a:r>
              </a:p>
              <a:p>
                <a:pPr marL="342900" indent="-342900" algn="just">
                  <a:spcBef>
                    <a:spcPts val="600"/>
                  </a:spcBef>
                  <a:spcAft>
                    <a:spcPts val="600"/>
                  </a:spcAft>
                  <a:buClr>
                    <a:srgbClr val="FF0000"/>
                  </a:buClr>
                  <a:buFont typeface="Arial" panose="020B0604020202020204" pitchFamily="34" charset="0"/>
                  <a:buChar char="•"/>
                </a:pPr>
                <a:r>
                  <a:rPr lang="en-US" sz="1400" dirty="0">
                    <a:latin typeface="+mn-lt"/>
                    <a:cs typeface="Times New Roman" panose="02020603050405020304" pitchFamily="18" charset="0"/>
                  </a:rPr>
                  <a:t>However, to remain consistent for the general analysis of a feeder the matrix </a:t>
                </a:r>
                <a14:m>
                  <m:oMath xmlns:m="http://schemas.openxmlformats.org/officeDocument/2006/math">
                    <m:d>
                      <m:dPr>
                        <m:begChr m:val="["/>
                        <m:endChr m:val="]"/>
                        <m:ctrlPr>
                          <a:rPr lang="en-US" sz="1400" i="1">
                            <a:latin typeface="Cambria Math" panose="02040503050406030204" pitchFamily="18" charset="0"/>
                            <a:cs typeface="Times New Roman" panose="02020603050405020304" pitchFamily="18" charset="0"/>
                          </a:rPr>
                        </m:ctrlPr>
                      </m:dPr>
                      <m:e>
                        <m:sSub>
                          <m:sSubPr>
                            <m:ctrlPr>
                              <a:rPr lang="en-US" sz="1400" i="1">
                                <a:latin typeface="Cambria Math" panose="02040503050406030204" pitchFamily="18" charset="0"/>
                                <a:cs typeface="Times New Roman" panose="02020603050405020304" pitchFamily="18" charset="0"/>
                              </a:rPr>
                            </m:ctrlPr>
                          </m:sSubPr>
                          <m:e>
                            <m:r>
                              <a:rPr lang="en-US" sz="1400">
                                <a:latin typeface="Cambria Math" panose="02040503050406030204" pitchFamily="18" charset="0"/>
                                <a:cs typeface="Times New Roman" panose="02020603050405020304" pitchFamily="18" charset="0"/>
                              </a:rPr>
                              <m:t>𝑑</m:t>
                            </m:r>
                          </m:e>
                          <m:sub>
                            <m:r>
                              <a:rPr lang="en-US" sz="1400">
                                <a:latin typeface="Cambria Math" panose="02040503050406030204" pitchFamily="18" charset="0"/>
                                <a:cs typeface="Times New Roman" panose="02020603050405020304" pitchFamily="18" charset="0"/>
                              </a:rPr>
                              <m:t>𝑠𝑒𝑐</m:t>
                            </m:r>
                          </m:sub>
                        </m:sSub>
                      </m:e>
                    </m:d>
                  </m:oMath>
                </a14:m>
                <a:r>
                  <a:rPr lang="en-US" sz="1400" dirty="0">
                    <a:latin typeface="+mn-lt"/>
                    <a:cs typeface="Times New Roman" panose="02020603050405020304" pitchFamily="18" charset="0"/>
                  </a:rPr>
                  <a:t> is defined as:</a:t>
                </a:r>
              </a:p>
            </p:txBody>
          </p:sp>
        </mc:Choice>
        <mc:Fallback xmlns="">
          <p:sp>
            <p:nvSpPr>
              <p:cNvPr id="14" name="TextBox 13">
                <a:extLst>
                  <a:ext uri="{FF2B5EF4-FFF2-40B4-BE49-F238E27FC236}">
                    <a16:creationId xmlns:a16="http://schemas.microsoft.com/office/drawing/2014/main" id="{81F76ABA-5323-44A0-594F-2492DBF859D7}"/>
                  </a:ext>
                </a:extLst>
              </p:cNvPr>
              <p:cNvSpPr txBox="1">
                <a:spLocks noRot="1" noChangeAspect="1" noMove="1" noResize="1" noEditPoints="1" noAdjustHandles="1" noChangeArrowheads="1" noChangeShapeType="1" noTextEdit="1"/>
              </p:cNvSpPr>
              <p:nvPr/>
            </p:nvSpPr>
            <p:spPr>
              <a:xfrm>
                <a:off x="546099" y="3530790"/>
                <a:ext cx="5368925" cy="1477328"/>
              </a:xfrm>
              <a:prstGeom prst="rect">
                <a:avLst/>
              </a:prstGeom>
              <a:blipFill>
                <a:blip r:embed="rId6"/>
                <a:stretch>
                  <a:fillRect l="-227" t="-823" r="-455" b="-3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2AD7940-F662-1026-C5B5-BC7AAB7723D3}"/>
                  </a:ext>
                </a:extLst>
              </p:cNvPr>
              <p:cNvSpPr txBox="1"/>
              <p:nvPr/>
            </p:nvSpPr>
            <p:spPr>
              <a:xfrm>
                <a:off x="1201738" y="5137328"/>
                <a:ext cx="305593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12</m:t>
                              </m:r>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𝑑</m:t>
                              </m:r>
                            </m:e>
                            <m:sub>
                              <m:r>
                                <m:rPr>
                                  <m:sty m:val="p"/>
                                </m:rPr>
                                <a:rPr lang="en-US" sz="1600" i="0">
                                  <a:solidFill>
                                    <a:schemeClr val="tx1"/>
                                  </a:solidFill>
                                  <a:latin typeface="Cambria Math" panose="02040503050406030204" pitchFamily="18" charset="0"/>
                                </a:rPr>
                                <m:t>sec</m:t>
                              </m:r>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12</m:t>
                              </m:r>
                            </m:sub>
                          </m:sSub>
                        </m:e>
                      </m:d>
                    </m:oMath>
                  </m:oMathPara>
                </a14:m>
                <a:endParaRPr lang="en-US" sz="1600" dirty="0">
                  <a:solidFill>
                    <a:schemeClr val="tx1"/>
                  </a:solidFill>
                </a:endParaRPr>
              </a:p>
            </p:txBody>
          </p:sp>
        </mc:Choice>
        <mc:Fallback xmlns="">
          <p:sp>
            <p:nvSpPr>
              <p:cNvPr id="18" name="TextBox 17">
                <a:extLst>
                  <a:ext uri="{FF2B5EF4-FFF2-40B4-BE49-F238E27FC236}">
                    <a16:creationId xmlns:a16="http://schemas.microsoft.com/office/drawing/2014/main" id="{62AD7940-F662-1026-C5B5-BC7AAB7723D3}"/>
                  </a:ext>
                </a:extLst>
              </p:cNvPr>
              <p:cNvSpPr txBox="1">
                <a:spLocks noRot="1" noChangeAspect="1" noMove="1" noResize="1" noEditPoints="1" noAdjustHandles="1" noChangeArrowheads="1" noChangeShapeType="1" noTextEdit="1"/>
              </p:cNvSpPr>
              <p:nvPr/>
            </p:nvSpPr>
            <p:spPr>
              <a:xfrm>
                <a:off x="1201738" y="5137328"/>
                <a:ext cx="3055939" cy="338554"/>
              </a:xfrm>
              <a:prstGeom prst="rect">
                <a:avLst/>
              </a:prstGeom>
              <a:blipFill>
                <a:blip r:embed="rId7"/>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F4F5AB24-B1B7-5928-1566-1213445FC182}"/>
              </a:ext>
            </a:extLst>
          </p:cNvPr>
          <p:cNvSpPr txBox="1"/>
          <p:nvPr/>
        </p:nvSpPr>
        <p:spPr>
          <a:xfrm>
            <a:off x="3708681" y="5198563"/>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AF10201-D618-ADFD-E768-901D0DE51B83}"/>
                  </a:ext>
                </a:extLst>
              </p:cNvPr>
              <p:cNvSpPr txBox="1"/>
              <p:nvPr/>
            </p:nvSpPr>
            <p:spPr>
              <a:xfrm>
                <a:off x="4314825" y="5146068"/>
                <a:ext cx="1647824" cy="4515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𝑑</m:t>
                              </m:r>
                            </m:e>
                            <m:sub>
                              <m:r>
                                <m:rPr>
                                  <m:sty m:val="p"/>
                                </m:rPr>
                                <a:rPr lang="en-US" sz="1400" i="0">
                                  <a:solidFill>
                                    <a:schemeClr val="tx1"/>
                                  </a:solidFill>
                                  <a:latin typeface="Cambria Math" panose="02040503050406030204" pitchFamily="18" charset="0"/>
                                </a:rPr>
                                <m:t>sec</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0</m:t>
                                </m:r>
                              </m:e>
                            </m:mr>
                            <m:mr>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1</m:t>
                                </m:r>
                              </m:e>
                            </m:mr>
                          </m:m>
                        </m:e>
                      </m:d>
                    </m:oMath>
                  </m:oMathPara>
                </a14:m>
                <a:endParaRPr lang="en-US" sz="1400" dirty="0">
                  <a:solidFill>
                    <a:schemeClr val="tx1"/>
                  </a:solidFill>
                </a:endParaRPr>
              </a:p>
            </p:txBody>
          </p:sp>
        </mc:Choice>
        <mc:Fallback xmlns="">
          <p:sp>
            <p:nvSpPr>
              <p:cNvPr id="22" name="TextBox 21">
                <a:extLst>
                  <a:ext uri="{FF2B5EF4-FFF2-40B4-BE49-F238E27FC236}">
                    <a16:creationId xmlns:a16="http://schemas.microsoft.com/office/drawing/2014/main" id="{7AF10201-D618-ADFD-E768-901D0DE51B83}"/>
                  </a:ext>
                </a:extLst>
              </p:cNvPr>
              <p:cNvSpPr txBox="1">
                <a:spLocks noRot="1" noChangeAspect="1" noMove="1" noResize="1" noEditPoints="1" noAdjustHandles="1" noChangeArrowheads="1" noChangeShapeType="1" noTextEdit="1"/>
              </p:cNvSpPr>
              <p:nvPr/>
            </p:nvSpPr>
            <p:spPr>
              <a:xfrm>
                <a:off x="4314825" y="5146068"/>
                <a:ext cx="1647824" cy="451598"/>
              </a:xfrm>
              <a:prstGeom prst="rect">
                <a:avLst/>
              </a:prstGeom>
              <a:blipFill>
                <a:blip r:embed="rId8"/>
                <a:stretch>
                  <a:fillRect b="-2703"/>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7E531857-B05E-2FE5-F679-491B9E35CE8D}"/>
              </a:ext>
            </a:extLst>
          </p:cNvPr>
          <p:cNvSpPr txBox="1"/>
          <p:nvPr/>
        </p:nvSpPr>
        <p:spPr>
          <a:xfrm>
            <a:off x="4087812" y="1868131"/>
            <a:ext cx="425116" cy="338554"/>
          </a:xfrm>
          <a:prstGeom prst="rect">
            <a:avLst/>
          </a:prstGeom>
          <a:noFill/>
        </p:spPr>
        <p:txBody>
          <a:bodyPr wrap="none" rtlCol="0">
            <a:spAutoFit/>
          </a:bodyPr>
          <a:lstStyle/>
          <a:p>
            <a:r>
              <a:rPr lang="en-US" sz="1600" dirty="0"/>
              <a:t>(9)</a:t>
            </a:r>
          </a:p>
        </p:txBody>
      </p:sp>
    </p:spTree>
    <p:extLst>
      <p:ext uri="{BB962C8B-B14F-4D97-AF65-F5344CB8AC3E}">
        <p14:creationId xmlns:p14="http://schemas.microsoft.com/office/powerpoint/2010/main" val="179124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14</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sp>
        <p:nvSpPr>
          <p:cNvPr id="21" name="TextBox 20">
            <a:extLst>
              <a:ext uri="{FF2B5EF4-FFF2-40B4-BE49-F238E27FC236}">
                <a16:creationId xmlns:a16="http://schemas.microsoft.com/office/drawing/2014/main" id="{EEAAC9D9-BF28-F1AF-B3CB-2AC2AB16982E}"/>
              </a:ext>
            </a:extLst>
          </p:cNvPr>
          <p:cNvSpPr txBox="1"/>
          <p:nvPr/>
        </p:nvSpPr>
        <p:spPr>
          <a:xfrm>
            <a:off x="1804450" y="3664460"/>
            <a:ext cx="5967950" cy="276999"/>
          </a:xfrm>
          <a:prstGeom prst="rect">
            <a:avLst/>
          </a:prstGeom>
          <a:noFill/>
        </p:spPr>
        <p:txBody>
          <a:bodyPr wrap="square" rtlCol="0">
            <a:spAutoFit/>
          </a:bodyPr>
          <a:lstStyle/>
          <a:p>
            <a:pPr algn="ctr"/>
            <a:r>
              <a:rPr lang="en-US" sz="1200" dirty="0"/>
              <a:t>Fig. 5  Ungrounded </a:t>
            </a:r>
            <a:r>
              <a:rPr lang="en-US" sz="1200" dirty="0" err="1"/>
              <a:t>Wye</a:t>
            </a:r>
            <a:r>
              <a:rPr lang="en-US" sz="1200" dirty="0"/>
              <a:t> – Delta Transformer center-tapped transformer connection</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2155359" y="777871"/>
            <a:ext cx="4572000" cy="2886589"/>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7ACBF36-AB5C-8CA5-2AFF-99BE94C877F3}"/>
                  </a:ext>
                </a:extLst>
              </p:cNvPr>
              <p:cNvSpPr txBox="1"/>
              <p:nvPr/>
            </p:nvSpPr>
            <p:spPr>
              <a:xfrm>
                <a:off x="2155358" y="4657384"/>
                <a:ext cx="4572000" cy="7154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rPr>
                          </m:ctrlPr>
                        </m:fPr>
                        <m:num>
                          <m:r>
                            <a:rPr lang="en-US" sz="1600" i="1">
                              <a:effectLst/>
                              <a:latin typeface="Cambria Math" panose="02040503050406030204" pitchFamily="18" charset="0"/>
                              <a:ea typeface="Calibri" panose="020F0502020204030204" pitchFamily="34" charset="0"/>
                              <a:cs typeface="Times New Roman" panose="02020603050405020304" pitchFamily="18" charset="0"/>
                            </a:rPr>
                            <m:t>𝑘𝑉𝐿</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𝑁</m:t>
                              </m:r>
                            </m:e>
                            <m:sub>
                              <m:r>
                                <m:rPr>
                                  <m:nor/>
                                </m:rPr>
                                <a:rPr lang="en-US" sz="1600" i="1">
                                  <a:effectLst/>
                                  <a:latin typeface="+mn-lt"/>
                                  <a:ea typeface="Calibri" panose="020F0502020204030204" pitchFamily="34" charset="0"/>
                                  <a:cs typeface="Times New Roman" panose="02020603050405020304" pitchFamily="18" charset="0"/>
                                </a:rPr>
                                <m:t>rated</m:t>
                              </m:r>
                              <m:r>
                                <m:rPr>
                                  <m:nor/>
                                </m:rPr>
                                <a:rPr lang="en-US" sz="1600" b="0" i="1" smtClean="0">
                                  <a:effectLst/>
                                  <a:latin typeface="+mn-lt"/>
                                  <a:ea typeface="Calibri" panose="020F0502020204030204" pitchFamily="34" charset="0"/>
                                  <a:cs typeface="Times New Roman" panose="02020603050405020304" pitchFamily="18" charset="0"/>
                                </a:rPr>
                                <m:t> </m:t>
                              </m:r>
                              <m:r>
                                <m:rPr>
                                  <m:nor/>
                                </m:rPr>
                                <a:rPr lang="en-US" sz="1600" b="0" i="1" smtClean="0">
                                  <a:effectLst/>
                                  <a:latin typeface="+mn-lt"/>
                                  <a:ea typeface="Calibri" panose="020F0502020204030204" pitchFamily="34" charset="0"/>
                                  <a:cs typeface="Times New Roman" panose="02020603050405020304" pitchFamily="18" charset="0"/>
                                </a:rPr>
                                <m:t>primary</m:t>
                              </m:r>
                              <m:r>
                                <m:rPr>
                                  <m:nor/>
                                </m:rPr>
                                <a:rPr lang="en-US" sz="1600" i="1">
                                  <a:effectLst/>
                                  <a:latin typeface="+mn-lt"/>
                                  <a:ea typeface="Calibri" panose="020F0502020204030204" pitchFamily="34" charset="0"/>
                                  <a:cs typeface="Times New Roman" panose="02020603050405020304" pitchFamily="18" charset="0"/>
                                </a:rPr>
                                <m:t> </m:t>
                              </m:r>
                            </m:sub>
                          </m:sSub>
                        </m:num>
                        <m:den>
                          <m:r>
                            <a:rPr lang="en-US" sz="1600" i="1">
                              <a:effectLst/>
                              <a:latin typeface="Cambria Math" panose="02040503050406030204" pitchFamily="18" charset="0"/>
                              <a:ea typeface="Calibri" panose="020F0502020204030204" pitchFamily="34" charset="0"/>
                              <a:cs typeface="Times New Roman" panose="02020603050405020304" pitchFamily="18" charset="0"/>
                            </a:rPr>
                            <m:t>𝑘𝑉𝐿</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𝐿</m:t>
                              </m:r>
                            </m:e>
                            <m:sub>
                              <m:r>
                                <m:rPr>
                                  <m:nor/>
                                </m:rPr>
                                <a:rPr lang="en-US" sz="1600" i="1">
                                  <a:effectLst/>
                                  <a:latin typeface="+mn-lt"/>
                                  <a:ea typeface="Calibri" panose="020F0502020204030204" pitchFamily="34" charset="0"/>
                                  <a:cs typeface="Times New Roman" panose="02020603050405020304" pitchFamily="18" charset="0"/>
                                </a:rPr>
                                <m:t>rated</m:t>
                              </m:r>
                              <m:r>
                                <m:rPr>
                                  <m:nor/>
                                </m:rPr>
                                <a:rPr lang="en-US" sz="1600" b="0" i="1" smtClean="0">
                                  <a:effectLst/>
                                  <a:latin typeface="+mn-lt"/>
                                  <a:ea typeface="Calibri" panose="020F0502020204030204" pitchFamily="34" charset="0"/>
                                  <a:cs typeface="Times New Roman" panose="02020603050405020304" pitchFamily="18" charset="0"/>
                                </a:rPr>
                                <m:t> </m:t>
                              </m:r>
                              <m:r>
                                <m:rPr>
                                  <m:nor/>
                                </m:rPr>
                                <a:rPr lang="en-US" sz="1600" b="0" i="1" smtClean="0">
                                  <a:effectLst/>
                                  <a:latin typeface="+mn-lt"/>
                                  <a:ea typeface="Calibri" panose="020F0502020204030204" pitchFamily="34" charset="0"/>
                                  <a:cs typeface="Times New Roman" panose="02020603050405020304" pitchFamily="18" charset="0"/>
                                </a:rPr>
                                <m:t>decondary</m:t>
                              </m:r>
                              <m:r>
                                <m:rPr>
                                  <m:nor/>
                                </m:rPr>
                                <a:rPr lang="en-US" sz="1600" i="1">
                                  <a:effectLst/>
                                  <a:latin typeface="+mn-lt"/>
                                  <a:ea typeface="Calibri" panose="020F0502020204030204" pitchFamily="34" charset="0"/>
                                  <a:cs typeface="Times New Roman" panose="02020603050405020304" pitchFamily="18" charset="0"/>
                                </a:rPr>
                                <m:t> </m:t>
                              </m:r>
                            </m:sub>
                          </m:sSub>
                        </m:den>
                      </m:f>
                    </m:oMath>
                  </m:oMathPara>
                </a14:m>
                <a:endParaRPr lang="en-US" sz="1600" dirty="0"/>
              </a:p>
            </p:txBody>
          </p:sp>
        </mc:Choice>
        <mc:Fallback xmlns="">
          <p:sp>
            <p:nvSpPr>
              <p:cNvPr id="26" name="TextBox 25">
                <a:extLst>
                  <a:ext uri="{FF2B5EF4-FFF2-40B4-BE49-F238E27FC236}">
                    <a16:creationId xmlns:a16="http://schemas.microsoft.com/office/drawing/2014/main" id="{67ACBF36-AB5C-8CA5-2AFF-99BE94C877F3}"/>
                  </a:ext>
                </a:extLst>
              </p:cNvPr>
              <p:cNvSpPr txBox="1">
                <a:spLocks noRot="1" noChangeAspect="1" noMove="1" noResize="1" noEditPoints="1" noAdjustHandles="1" noChangeArrowheads="1" noChangeShapeType="1" noTextEdit="1"/>
              </p:cNvSpPr>
              <p:nvPr/>
            </p:nvSpPr>
            <p:spPr>
              <a:xfrm>
                <a:off x="2155358" y="4657384"/>
                <a:ext cx="4572000" cy="715452"/>
              </a:xfrm>
              <a:prstGeom prst="rect">
                <a:avLst/>
              </a:prstGeom>
              <a:blipFill>
                <a:blip r:embed="rId3"/>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A88C773F-5498-6D11-739C-D52B7125E491}"/>
              </a:ext>
            </a:extLst>
          </p:cNvPr>
          <p:cNvSpPr txBox="1"/>
          <p:nvPr/>
        </p:nvSpPr>
        <p:spPr>
          <a:xfrm>
            <a:off x="457200" y="4208549"/>
            <a:ext cx="5457825"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The turns ratio for all transformer are given by:</a:t>
            </a:r>
          </a:p>
        </p:txBody>
      </p:sp>
    </p:spTree>
    <p:extLst>
      <p:ext uri="{BB962C8B-B14F-4D97-AF65-F5344CB8AC3E}">
        <p14:creationId xmlns:p14="http://schemas.microsoft.com/office/powerpoint/2010/main" val="863377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15</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826592" y="1733457"/>
            <a:ext cx="3317408" cy="2035342"/>
          </a:xfrm>
          <a:prstGeom prst="rect">
            <a:avLst/>
          </a:prstGeom>
        </p:spPr>
      </p:pic>
      <p:sp>
        <p:nvSpPr>
          <p:cNvPr id="27" name="TextBox 26">
            <a:extLst>
              <a:ext uri="{FF2B5EF4-FFF2-40B4-BE49-F238E27FC236}">
                <a16:creationId xmlns:a16="http://schemas.microsoft.com/office/drawing/2014/main" id="{A88C773F-5498-6D11-739C-D52B7125E491}"/>
              </a:ext>
            </a:extLst>
          </p:cNvPr>
          <p:cNvSpPr txBox="1"/>
          <p:nvPr/>
        </p:nvSpPr>
        <p:spPr>
          <a:xfrm>
            <a:off x="523876" y="1101775"/>
            <a:ext cx="5219700" cy="307777"/>
          </a:xfrm>
          <a:prstGeom prst="rect">
            <a:avLst/>
          </a:prstGeom>
          <a:noFill/>
        </p:spPr>
        <p:txBody>
          <a:bodyPr wrap="square">
            <a:spAutoFit/>
          </a:bodyPr>
          <a:lstStyle/>
          <a:p>
            <a:pPr algn="just">
              <a:spcBef>
                <a:spcPts val="600"/>
              </a:spcBef>
              <a:spcAft>
                <a:spcPts val="600"/>
              </a:spcAft>
              <a:buClr>
                <a:srgbClr val="C00000"/>
              </a:buClr>
            </a:pPr>
            <a:r>
              <a:rPr lang="en-US" sz="1400" dirty="0">
                <a:latin typeface="+mn-lt"/>
              </a:rPr>
              <a:t>The basic transformer equations for the center tap transformer are: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08CA891-F71C-8201-987A-4D0CF6BBAD09}"/>
                  </a:ext>
                </a:extLst>
              </p:cNvPr>
              <p:cNvSpPr txBox="1"/>
              <p:nvPr/>
            </p:nvSpPr>
            <p:spPr>
              <a:xfrm>
                <a:off x="1069509" y="1457084"/>
                <a:ext cx="2988141" cy="471796"/>
              </a:xfrm>
              <a:prstGeom prst="rect">
                <a:avLst/>
              </a:prstGeom>
              <a:noFill/>
            </p:spPr>
            <p:txBody>
              <a:bodyPr wrap="square">
                <a:spAutoFit/>
              </a:bodyPr>
              <a:lstStyle/>
              <a:p>
                <a:pPr marL="285750" indent="-285750">
                  <a:buClr>
                    <a:srgbClr val="FF0000"/>
                  </a:buClr>
                  <a:buFont typeface="Arial" panose="020B0604020202020204" pitchFamily="34" charset="0"/>
                  <a:buChar char="•"/>
                </a:pPr>
                <a14:m>
                  <m:oMath xmlns:m="http://schemas.openxmlformats.org/officeDocument/2006/math">
                    <m:r>
                      <a:rPr lang="en-US" sz="1600" i="1" smtClean="0">
                        <a:latin typeface="Cambria Math" panose="02040503050406030204" pitchFamily="18" charset="0"/>
                      </a:rPr>
                      <m:t>𝑉</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𝑎𝑛</m:t>
                        </m:r>
                      </m:sub>
                    </m:sSub>
                    <m:r>
                      <a:rPr lang="en-US" sz="1600" i="0">
                        <a:latin typeface="Cambria Math" panose="02040503050406030204" pitchFamily="18" charset="0"/>
                      </a:rPr>
                      <m:t>=</m:t>
                    </m:r>
                    <m:r>
                      <a:rPr lang="en-US" sz="1600" i="1">
                        <a:latin typeface="Cambria Math" panose="02040503050406030204" pitchFamily="18" charset="0"/>
                      </a:rPr>
                      <m:t>𝑉</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𝑛𝑏</m:t>
                        </m:r>
                      </m:sub>
                    </m:sSub>
                    <m:r>
                      <a:rPr lang="en-US" sz="1600" i="0">
                        <a:latin typeface="Cambria Math" panose="02040503050406030204" pitchFamily="18" charset="0"/>
                      </a:rPr>
                      <m:t>=</m:t>
                    </m:r>
                    <m:f>
                      <m:fPr>
                        <m:ctrlPr>
                          <a:rPr lang="en-US" sz="1600" i="1">
                            <a:solidFill>
                              <a:srgbClr val="836967"/>
                            </a:solidFill>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sz="1600" i="0">
                        <a:latin typeface="Cambria Math" panose="02040503050406030204" pitchFamily="18" charset="0"/>
                      </a:rPr>
                      <m:t>⋅</m:t>
                    </m:r>
                    <m:r>
                      <a:rPr lang="en-US" sz="1600" i="1">
                        <a:latin typeface="Cambria Math" panose="02040503050406030204" pitchFamily="18" charset="0"/>
                      </a:rPr>
                      <m:t>𝑉</m:t>
                    </m:r>
                    <m:sSub>
                      <m:sSubPr>
                        <m:ctrlPr>
                          <a:rPr lang="en-US" sz="1600" i="1">
                            <a:solidFill>
                              <a:srgbClr val="836967"/>
                            </a:solidFill>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𝐴𝑁</m:t>
                        </m:r>
                      </m:sub>
                    </m:sSub>
                  </m:oMath>
                </a14:m>
                <a:endParaRPr lang="en-US" sz="1600" dirty="0"/>
              </a:p>
            </p:txBody>
          </p:sp>
        </mc:Choice>
        <mc:Fallback xmlns="">
          <p:sp>
            <p:nvSpPr>
              <p:cNvPr id="3" name="TextBox 2">
                <a:extLst>
                  <a:ext uri="{FF2B5EF4-FFF2-40B4-BE49-F238E27FC236}">
                    <a16:creationId xmlns:a16="http://schemas.microsoft.com/office/drawing/2014/main" id="{608CA891-F71C-8201-987A-4D0CF6BBAD09}"/>
                  </a:ext>
                </a:extLst>
              </p:cNvPr>
              <p:cNvSpPr txBox="1">
                <a:spLocks noRot="1" noChangeAspect="1" noMove="1" noResize="1" noEditPoints="1" noAdjustHandles="1" noChangeArrowheads="1" noChangeShapeType="1" noTextEdit="1"/>
              </p:cNvSpPr>
              <p:nvPr/>
            </p:nvSpPr>
            <p:spPr>
              <a:xfrm>
                <a:off x="1069509" y="1457084"/>
                <a:ext cx="2988141" cy="471796"/>
              </a:xfrm>
              <a:prstGeom prst="rect">
                <a:avLst/>
              </a:prstGeom>
              <a:blipFill>
                <a:blip r:embed="rId3"/>
                <a:stretch>
                  <a:fillRect l="-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472970-C79A-1F03-92DE-326AC0E47354}"/>
                  </a:ext>
                </a:extLst>
              </p:cNvPr>
              <p:cNvSpPr txBox="1"/>
              <p:nvPr/>
            </p:nvSpPr>
            <p:spPr>
              <a:xfrm>
                <a:off x="1069509" y="2104488"/>
                <a:ext cx="2457450" cy="338554"/>
              </a:xfrm>
              <a:prstGeom prst="rect">
                <a:avLst/>
              </a:prstGeom>
              <a:noFill/>
            </p:spPr>
            <p:txBody>
              <a:bodyPr wrap="square">
                <a:spAutoFit/>
              </a:bodyPr>
              <a:lstStyle>
                <a:defPPr>
                  <a:defRPr lang="en-US"/>
                </a:defPPr>
                <a:lvl1pPr marL="285750" indent="-285750">
                  <a:buClr>
                    <a:srgbClr val="FF0000"/>
                  </a:buClr>
                  <a:buFont typeface="Arial" panose="020B0604020202020204" pitchFamily="34" charset="0"/>
                  <a:buChar char="•"/>
                  <a:defRPr sz="1600" i="1">
                    <a:latin typeface="Cambria Math" panose="02040503050406030204" pitchFamily="18" charset="0"/>
                  </a:defRPr>
                </a:lvl1pPr>
              </a:lstStyle>
              <a:p>
                <a14:m>
                  <m:oMath xmlns:m="http://schemas.openxmlformats.org/officeDocument/2006/math">
                    <m:r>
                      <a:rPr lang="en-US">
                        <a:latin typeface="Cambria Math" panose="02040503050406030204" pitchFamily="18" charset="0"/>
                      </a:rPr>
                      <m:t>𝑉</m:t>
                    </m:r>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𝐴𝑁</m:t>
                        </m:r>
                      </m:sub>
                    </m:sSub>
                    <m:r>
                      <a:rPr lang="en-US">
                        <a:latin typeface="Cambria Math" panose="02040503050406030204" pitchFamily="18" charset="0"/>
                      </a:rPr>
                      <m:t>=2⋅</m:t>
                    </m:r>
                    <m:sSub>
                      <m:sSubPr>
                        <m:ctrlPr>
                          <a:rPr lang="en-US" i="1">
                            <a:latin typeface="Cambria Math" panose="02040503050406030204" pitchFamily="18" charset="0"/>
                          </a:rPr>
                        </m:ctrlPr>
                      </m:sSubPr>
                      <m:e>
                        <m:r>
                          <a:rPr lang="en-US">
                            <a:latin typeface="Cambria Math" panose="02040503050406030204" pitchFamily="18" charset="0"/>
                          </a:rPr>
                          <m:t>𝑛</m:t>
                        </m:r>
                      </m:e>
                      <m:sub>
                        <m:r>
                          <a:rPr lang="en-US">
                            <a:latin typeface="Cambria Math" panose="02040503050406030204" pitchFamily="18" charset="0"/>
                          </a:rPr>
                          <m:t>𝑡</m:t>
                        </m:r>
                      </m:sub>
                    </m:sSub>
                    <m:r>
                      <a:rPr lang="en-US">
                        <a:latin typeface="Cambria Math" panose="02040503050406030204" pitchFamily="18" charset="0"/>
                      </a:rPr>
                      <m:t>⋅</m:t>
                    </m:r>
                    <m:r>
                      <a:rPr lang="en-US">
                        <a:latin typeface="Cambria Math" panose="02040503050406030204" pitchFamily="18" charset="0"/>
                      </a:rPr>
                      <m:t>𝑉</m:t>
                    </m:r>
                    <m:sSub>
                      <m:sSubPr>
                        <m:ctrlPr>
                          <a:rPr lang="en-US" i="1">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𝑎𝑛</m:t>
                        </m:r>
                      </m:sub>
                    </m:sSub>
                  </m:oMath>
                </a14:m>
                <a:endParaRPr lang="en-US" dirty="0"/>
              </a:p>
            </p:txBody>
          </p:sp>
        </mc:Choice>
        <mc:Fallback xmlns="">
          <p:sp>
            <p:nvSpPr>
              <p:cNvPr id="6" name="TextBox 5">
                <a:extLst>
                  <a:ext uri="{FF2B5EF4-FFF2-40B4-BE49-F238E27FC236}">
                    <a16:creationId xmlns:a16="http://schemas.microsoft.com/office/drawing/2014/main" id="{B0472970-C79A-1F03-92DE-326AC0E47354}"/>
                  </a:ext>
                </a:extLst>
              </p:cNvPr>
              <p:cNvSpPr txBox="1">
                <a:spLocks noRot="1" noChangeAspect="1" noMove="1" noResize="1" noEditPoints="1" noAdjustHandles="1" noChangeArrowheads="1" noChangeShapeType="1" noTextEdit="1"/>
              </p:cNvSpPr>
              <p:nvPr/>
            </p:nvSpPr>
            <p:spPr>
              <a:xfrm>
                <a:off x="1069509" y="2104488"/>
                <a:ext cx="2457450" cy="338554"/>
              </a:xfrm>
              <a:prstGeom prst="rect">
                <a:avLst/>
              </a:prstGeom>
              <a:blipFill>
                <a:blip r:embed="rId4"/>
                <a:stretch>
                  <a:fillRect l="-990"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D3A7F4-B2C8-38DF-2EA4-B92C707106E7}"/>
                  </a:ext>
                </a:extLst>
              </p:cNvPr>
              <p:cNvSpPr txBox="1"/>
              <p:nvPr/>
            </p:nvSpPr>
            <p:spPr>
              <a:xfrm>
                <a:off x="1069509" y="2618650"/>
                <a:ext cx="4572000" cy="471796"/>
              </a:xfrm>
              <a:prstGeom prst="rect">
                <a:avLst/>
              </a:prstGeom>
              <a:noFill/>
            </p:spPr>
            <p:txBody>
              <a:bodyPr wrap="square">
                <a:spAutoFit/>
              </a:bodyPr>
              <a:lstStyle>
                <a:defPPr>
                  <a:defRPr lang="en-US"/>
                </a:defPPr>
                <a:lvl1pPr marL="285750" indent="-285750">
                  <a:buClr>
                    <a:srgbClr val="FF0000"/>
                  </a:buClr>
                  <a:buFont typeface="Arial" panose="020B0604020202020204" pitchFamily="34" charset="0"/>
                  <a:buChar char="•"/>
                  <a:defRPr sz="1600" i="1">
                    <a:latin typeface="Cambria Math" panose="02040503050406030204" pitchFamily="18" charset="0"/>
                  </a:defRPr>
                </a:lvl1pPr>
              </a:lstStyle>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𝐼</m:t>
                        </m:r>
                      </m:e>
                      <m:sub>
                        <m:r>
                          <a:rPr lang="en-US">
                            <a:latin typeface="Cambria Math" panose="02040503050406030204" pitchFamily="18" charset="0"/>
                          </a:rPr>
                          <m:t>𝐴</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sSub>
                          <m:sSubPr>
                            <m:ctrlPr>
                              <a:rPr lang="en-US" i="1">
                                <a:latin typeface="Cambria Math" panose="02040503050406030204" pitchFamily="18" charset="0"/>
                              </a:rPr>
                            </m:ctrlPr>
                          </m:sSubPr>
                          <m:e>
                            <m:r>
                              <a:rPr lang="en-US">
                                <a:latin typeface="Cambria Math" panose="02040503050406030204" pitchFamily="18" charset="0"/>
                              </a:rPr>
                              <m:t>𝑛</m:t>
                            </m:r>
                          </m:e>
                          <m:sub>
                            <m:r>
                              <a:rPr lang="en-US">
                                <a:latin typeface="Cambria Math" panose="02040503050406030204" pitchFamily="18" charset="0"/>
                              </a:rPr>
                              <m:t>𝑡</m:t>
                            </m:r>
                          </m:sub>
                        </m:sSub>
                      </m:den>
                    </m:f>
                    <m:r>
                      <a:rPr lang="en-US">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𝐼</m:t>
                            </m:r>
                          </m:e>
                          <m:sub>
                            <m:r>
                              <a:rPr lang="en-US">
                                <a:latin typeface="Cambria Math" panose="02040503050406030204" pitchFamily="18" charset="0"/>
                              </a:rPr>
                              <m:t>𝑛𝑎</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𝐼</m:t>
                            </m:r>
                          </m:e>
                          <m:sub>
                            <m:r>
                              <a:rPr lang="en-US">
                                <a:latin typeface="Cambria Math" panose="02040503050406030204" pitchFamily="18" charset="0"/>
                              </a:rPr>
                              <m:t>𝑏𝑛</m:t>
                            </m:r>
                          </m:sub>
                        </m:sSub>
                      </m:e>
                    </m:d>
                  </m:oMath>
                </a14:m>
                <a:endParaRPr lang="en-US" dirty="0"/>
              </a:p>
            </p:txBody>
          </p:sp>
        </mc:Choice>
        <mc:Fallback xmlns="">
          <p:sp>
            <p:nvSpPr>
              <p:cNvPr id="9" name="TextBox 8">
                <a:extLst>
                  <a:ext uri="{FF2B5EF4-FFF2-40B4-BE49-F238E27FC236}">
                    <a16:creationId xmlns:a16="http://schemas.microsoft.com/office/drawing/2014/main" id="{84D3A7F4-B2C8-38DF-2EA4-B92C707106E7}"/>
                  </a:ext>
                </a:extLst>
              </p:cNvPr>
              <p:cNvSpPr txBox="1">
                <a:spLocks noRot="1" noChangeAspect="1" noMove="1" noResize="1" noEditPoints="1" noAdjustHandles="1" noChangeArrowheads="1" noChangeShapeType="1" noTextEdit="1"/>
              </p:cNvSpPr>
              <p:nvPr/>
            </p:nvSpPr>
            <p:spPr>
              <a:xfrm>
                <a:off x="1069509" y="2618650"/>
                <a:ext cx="4572000" cy="471796"/>
              </a:xfrm>
              <a:prstGeom prst="rect">
                <a:avLst/>
              </a:prstGeom>
              <a:blipFill>
                <a:blip r:embed="rId5"/>
                <a:stretch>
                  <a:fillRect l="-53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D12C9C0-E9C3-4DD1-2A1F-5E4FD41C2023}"/>
              </a:ext>
            </a:extLst>
          </p:cNvPr>
          <p:cNvSpPr txBox="1"/>
          <p:nvPr/>
        </p:nvSpPr>
        <p:spPr>
          <a:xfrm>
            <a:off x="523876" y="3106240"/>
            <a:ext cx="5302716" cy="584775"/>
          </a:xfrm>
          <a:prstGeom prst="rect">
            <a:avLst/>
          </a:prstGeom>
          <a:noFill/>
        </p:spPr>
        <p:txBody>
          <a:bodyPr wrap="square">
            <a:spAutoFit/>
          </a:bodyPr>
          <a:lstStyle/>
          <a:p>
            <a:pPr marL="0" marR="0" algn="just">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For the transformer bank, the basic "ideal" transformer voltage equations as a function of the turn's ratio are: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6C885C5-AE3B-65E9-ECBD-51EE02578E3E}"/>
                  </a:ext>
                </a:extLst>
              </p:cNvPr>
              <p:cNvSpPr txBox="1"/>
              <p:nvPr/>
            </p:nvSpPr>
            <p:spPr>
              <a:xfrm>
                <a:off x="1038880" y="3686299"/>
                <a:ext cx="3448049" cy="10384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𝐴𝑁</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𝐵𝑁</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𝐶𝑁</m:t>
                                    </m:r>
                                  </m:sub>
                                </m:sSub>
                              </m:e>
                            </m:mr>
                          </m:m>
                        </m:e>
                      </m:d>
                      <m:r>
                        <a:rPr lang="en-US" sz="1600" i="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𝑛</m:t>
                          </m:r>
                        </m:e>
                        <m:sub>
                          <m:r>
                            <a:rPr lang="en-US" sz="1600" i="1">
                              <a:solidFill>
                                <a:schemeClr val="tx1"/>
                              </a:solidFill>
                              <a:latin typeface="Cambria Math" panose="02040503050406030204" pitchFamily="18" charset="0"/>
                            </a:rPr>
                            <m:t>𝑡</m:t>
                          </m:r>
                        </m:sub>
                      </m:sSub>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4"/>
                                    <m:mcJc m:val="center"/>
                                  </m:mcPr>
                                </m:mc>
                              </m:mcs>
                              <m:ctrlPr>
                                <a:rPr lang="en-US" sz="1600" i="1">
                                  <a:solidFill>
                                    <a:schemeClr val="tx1"/>
                                  </a:solidFill>
                                  <a:latin typeface="Cambria Math" panose="02040503050406030204" pitchFamily="18" charset="0"/>
                                </a:rPr>
                              </m:ctrlPr>
                            </m:mPr>
                            <m:mr>
                              <m:e>
                                <m:r>
                                  <a:rPr lang="en-US" sz="1600" i="0">
                                    <a:solidFill>
                                      <a:schemeClr val="tx1"/>
                                    </a:solidFill>
                                    <a:latin typeface="Cambria Math" panose="02040503050406030204" pitchFamily="18" charset="0"/>
                                  </a:rPr>
                                  <m:t>2</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mr>
                          </m:m>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𝑎𝑛</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𝑛𝑏</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𝑏𝑐</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𝑐𝑎</m:t>
                                    </m:r>
                                  </m:sub>
                                </m:sSub>
                              </m:e>
                            </m:mr>
                          </m:m>
                        </m:e>
                      </m:d>
                    </m:oMath>
                  </m:oMathPara>
                </a14:m>
                <a:endParaRPr lang="en-US" sz="1600" dirty="0">
                  <a:solidFill>
                    <a:schemeClr val="tx1"/>
                  </a:solidFill>
                </a:endParaRPr>
              </a:p>
            </p:txBody>
          </p:sp>
        </mc:Choice>
        <mc:Fallback xmlns="">
          <p:sp>
            <p:nvSpPr>
              <p:cNvPr id="13" name="TextBox 12">
                <a:extLst>
                  <a:ext uri="{FF2B5EF4-FFF2-40B4-BE49-F238E27FC236}">
                    <a16:creationId xmlns:a16="http://schemas.microsoft.com/office/drawing/2014/main" id="{D6C885C5-AE3B-65E9-ECBD-51EE02578E3E}"/>
                  </a:ext>
                </a:extLst>
              </p:cNvPr>
              <p:cNvSpPr txBox="1">
                <a:spLocks noRot="1" noChangeAspect="1" noMove="1" noResize="1" noEditPoints="1" noAdjustHandles="1" noChangeArrowheads="1" noChangeShapeType="1" noTextEdit="1"/>
              </p:cNvSpPr>
              <p:nvPr/>
            </p:nvSpPr>
            <p:spPr>
              <a:xfrm>
                <a:off x="1038880" y="3686299"/>
                <a:ext cx="3448049" cy="103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D0C32B0-D7AD-39F0-3313-09EB4E66B988}"/>
                  </a:ext>
                </a:extLst>
              </p:cNvPr>
              <p:cNvSpPr txBox="1"/>
              <p:nvPr/>
            </p:nvSpPr>
            <p:spPr>
              <a:xfrm>
                <a:off x="1038880" y="4827982"/>
                <a:ext cx="2581275" cy="378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𝐿</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𝐴𝐵𝐶</m:t>
                                  </m:r>
                                </m:sub>
                              </m:sSub>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𝐴𝑉</m:t>
                          </m:r>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𝑎𝑛𝑏𝑐</m:t>
                              </m:r>
                            </m:sub>
                          </m:sSub>
                        </m:e>
                      </m:d>
                    </m:oMath>
                  </m:oMathPara>
                </a14:m>
                <a:endParaRPr lang="en-US" sz="1600" dirty="0">
                  <a:solidFill>
                    <a:schemeClr val="tx1"/>
                  </a:solidFill>
                </a:endParaRPr>
              </a:p>
            </p:txBody>
          </p:sp>
        </mc:Choice>
        <mc:Fallback xmlns="">
          <p:sp>
            <p:nvSpPr>
              <p:cNvPr id="16" name="TextBox 15">
                <a:extLst>
                  <a:ext uri="{FF2B5EF4-FFF2-40B4-BE49-F238E27FC236}">
                    <a16:creationId xmlns:a16="http://schemas.microsoft.com/office/drawing/2014/main" id="{2D0C32B0-D7AD-39F0-3313-09EB4E66B988}"/>
                  </a:ext>
                </a:extLst>
              </p:cNvPr>
              <p:cNvSpPr txBox="1">
                <a:spLocks noRot="1" noChangeAspect="1" noMove="1" noResize="1" noEditPoints="1" noAdjustHandles="1" noChangeArrowheads="1" noChangeShapeType="1" noTextEdit="1"/>
              </p:cNvSpPr>
              <p:nvPr/>
            </p:nvSpPr>
            <p:spPr>
              <a:xfrm>
                <a:off x="1038880" y="4827982"/>
                <a:ext cx="2581275" cy="3788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B193DA-4416-0DCA-95DC-4D2A588B2A9A}"/>
                  </a:ext>
                </a:extLst>
              </p:cNvPr>
              <p:cNvSpPr txBox="1"/>
              <p:nvPr/>
            </p:nvSpPr>
            <p:spPr>
              <a:xfrm>
                <a:off x="4486929" y="4705599"/>
                <a:ext cx="2581275" cy="6621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𝐴𝑉</m:t>
                          </m:r>
                        </m:e>
                      </m:d>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4"/>
                                    <m:mcJc m:val="center"/>
                                  </m:mcPr>
                                </m:mc>
                              </m:mcs>
                              <m:ctrlPr>
                                <a:rPr lang="en-US" sz="1400" i="1">
                                  <a:solidFill>
                                    <a:schemeClr val="tx1"/>
                                  </a:solidFill>
                                  <a:latin typeface="Cambria Math" panose="02040503050406030204" pitchFamily="18" charset="0"/>
                                </a:rPr>
                              </m:ctrlPr>
                            </m:mPr>
                            <m:mr>
                              <m:e>
                                <m:r>
                                  <a:rPr lang="en-US" sz="1400" i="0">
                                    <a:solidFill>
                                      <a:schemeClr val="tx1"/>
                                    </a:solidFill>
                                    <a:latin typeface="Cambria Math" panose="02040503050406030204" pitchFamily="18" charset="0"/>
                                  </a:rPr>
                                  <m:t>2</m:t>
                                </m:r>
                              </m:e>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0</m:t>
                                </m:r>
                              </m:e>
                            </m:mr>
                            <m:mr>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0</m:t>
                                </m:r>
                              </m:e>
                            </m:mr>
                            <m:mr>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1</m:t>
                                </m:r>
                              </m:e>
                            </m:mr>
                          </m:m>
                        </m:e>
                      </m:d>
                    </m:oMath>
                  </m:oMathPara>
                </a14:m>
                <a:endParaRPr lang="en-US" sz="1400" dirty="0"/>
              </a:p>
            </p:txBody>
          </p:sp>
        </mc:Choice>
        <mc:Fallback xmlns="">
          <p:sp>
            <p:nvSpPr>
              <p:cNvPr id="22" name="TextBox 21">
                <a:extLst>
                  <a:ext uri="{FF2B5EF4-FFF2-40B4-BE49-F238E27FC236}">
                    <a16:creationId xmlns:a16="http://schemas.microsoft.com/office/drawing/2014/main" id="{CBB193DA-4416-0DCA-95DC-4D2A588B2A9A}"/>
                  </a:ext>
                </a:extLst>
              </p:cNvPr>
              <p:cNvSpPr txBox="1">
                <a:spLocks noRot="1" noChangeAspect="1" noMove="1" noResize="1" noEditPoints="1" noAdjustHandles="1" noChangeArrowheads="1" noChangeShapeType="1" noTextEdit="1"/>
              </p:cNvSpPr>
              <p:nvPr/>
            </p:nvSpPr>
            <p:spPr>
              <a:xfrm>
                <a:off x="4486929" y="4705599"/>
                <a:ext cx="2581275" cy="662104"/>
              </a:xfrm>
              <a:prstGeom prst="rect">
                <a:avLst/>
              </a:prstGeom>
              <a:blipFill>
                <a:blip r:embed="rId8"/>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4B3B2FBB-8FE1-0FE2-27C3-A1F61426E789}"/>
              </a:ext>
            </a:extLst>
          </p:cNvPr>
          <p:cNvSpPr txBox="1"/>
          <p:nvPr/>
        </p:nvSpPr>
        <p:spPr>
          <a:xfrm>
            <a:off x="4015957" y="4851078"/>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p:spTree>
    <p:extLst>
      <p:ext uri="{BB962C8B-B14F-4D97-AF65-F5344CB8AC3E}">
        <p14:creationId xmlns:p14="http://schemas.microsoft.com/office/powerpoint/2010/main" val="411798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16</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4B5ED18-B70D-682C-5A10-D36EA3298BB7}"/>
                  </a:ext>
                </a:extLst>
              </p:cNvPr>
              <p:cNvSpPr txBox="1"/>
              <p:nvPr/>
            </p:nvSpPr>
            <p:spPr>
              <a:xfrm>
                <a:off x="801969" y="1949778"/>
                <a:ext cx="2709862" cy="685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600" i="1" smtClean="0">
                              <a:solidFill>
                                <a:schemeClr val="tx1"/>
                              </a:solidFill>
                              <a:latin typeface="Cambria Math" panose="02040503050406030204" pitchFamily="18" charset="0"/>
                            </a:rPr>
                          </m:ctrlPr>
                        </m:mPr>
                        <m:mr>
                          <m:e/>
                          <m:e/>
                        </m:mr>
                        <m:mr>
                          <m:e/>
                          <m:e/>
                        </m:mr>
                        <m:mr>
                          <m:e/>
                          <m:e>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𝑎𝑛𝑏𝑐</m:t>
                                    </m:r>
                                  </m:sub>
                                </m:sSub>
                              </m:e>
                            </m:d>
                            <m:r>
                              <a:rPr lang="en-US" sz="1600" b="0" i="1" smtClean="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𝐵𝑉</m:t>
                                </m:r>
                                <m:r>
                                  <a:rPr lang="en-US" sz="1600" b="0" i="0" smtClean="0">
                                    <a:solidFill>
                                      <a:schemeClr val="tx1"/>
                                    </a:solidFill>
                                    <a:latin typeface="Cambria Math" panose="02040503050406030204" pitchFamily="18" charset="0"/>
                                  </a:rPr>
                                  <m:t>]</m:t>
                                </m:r>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𝐿</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𝐴𝐵𝐶</m:t>
                                            </m:r>
                                          </m:sub>
                                        </m:sSub>
                                      </m:sub>
                                    </m:sSub>
                                  </m:e>
                                </m:d>
                              </m:e>
                            </m:d>
                          </m:e>
                        </m:mr>
                      </m:m>
                    </m:oMath>
                  </m:oMathPara>
                </a14:m>
                <a:endParaRPr lang="en-US" sz="1600" dirty="0">
                  <a:solidFill>
                    <a:schemeClr val="tx1"/>
                  </a:solidFill>
                </a:endParaRPr>
              </a:p>
            </p:txBody>
          </p:sp>
        </mc:Choice>
        <mc:Fallback xmlns="">
          <p:sp>
            <p:nvSpPr>
              <p:cNvPr id="19" name="TextBox 18">
                <a:extLst>
                  <a:ext uri="{FF2B5EF4-FFF2-40B4-BE49-F238E27FC236}">
                    <a16:creationId xmlns:a16="http://schemas.microsoft.com/office/drawing/2014/main" id="{84B5ED18-B70D-682C-5A10-D36EA3298BB7}"/>
                  </a:ext>
                </a:extLst>
              </p:cNvPr>
              <p:cNvSpPr txBox="1">
                <a:spLocks noRot="1" noChangeAspect="1" noMove="1" noResize="1" noEditPoints="1" noAdjustHandles="1" noChangeArrowheads="1" noChangeShapeType="1" noTextEdit="1"/>
              </p:cNvSpPr>
              <p:nvPr/>
            </p:nvSpPr>
            <p:spPr>
              <a:xfrm>
                <a:off x="801969" y="1949778"/>
                <a:ext cx="2709862" cy="685059"/>
              </a:xfrm>
              <a:prstGeom prst="rect">
                <a:avLst/>
              </a:prstGeom>
              <a:blipFill>
                <a:blip r:embed="rId3"/>
                <a:stretch>
                  <a:fillRect r="-225"/>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4B3B2FBB-8FE1-0FE2-27C3-A1F61426E789}"/>
              </a:ext>
            </a:extLst>
          </p:cNvPr>
          <p:cNvSpPr txBox="1"/>
          <p:nvPr/>
        </p:nvSpPr>
        <p:spPr>
          <a:xfrm>
            <a:off x="659749" y="2766672"/>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B6EE94C-7983-BA62-6418-02AD5725DDF4}"/>
                  </a:ext>
                </a:extLst>
              </p:cNvPr>
              <p:cNvSpPr txBox="1"/>
              <p:nvPr/>
            </p:nvSpPr>
            <p:spPr>
              <a:xfrm>
                <a:off x="1038880" y="991259"/>
                <a:ext cx="3317408" cy="10384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𝑎𝑛</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𝑛𝑏</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𝑏𝑐</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𝑐𝑎</m:t>
                                    </m:r>
                                  </m:sub>
                                </m:sSub>
                              </m:e>
                            </m:mr>
                          </m:m>
                        </m:e>
                      </m:d>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0">
                              <a:solidFill>
                                <a:schemeClr val="tx1"/>
                              </a:solidFill>
                              <a:latin typeface="Cambria Math" panose="02040503050406030204" pitchFamily="18" charset="0"/>
                            </a:rPr>
                            <m:t>1</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𝑛</m:t>
                              </m:r>
                            </m:e>
                            <m:sub>
                              <m:r>
                                <a:rPr lang="en-US" sz="1600" i="1">
                                  <a:solidFill>
                                    <a:schemeClr val="tx1"/>
                                  </a:solidFill>
                                  <a:latin typeface="Cambria Math" panose="02040503050406030204" pitchFamily="18" charset="0"/>
                                </a:rPr>
                                <m:t>𝑡</m:t>
                              </m:r>
                            </m:sub>
                          </m:sSub>
                        </m:den>
                      </m:f>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3"/>
                                    <m:mcJc m:val="center"/>
                                  </m:mcPr>
                                </m:mc>
                              </m:mcs>
                              <m:ctrlPr>
                                <a:rPr lang="en-US" sz="1600" i="1">
                                  <a:solidFill>
                                    <a:schemeClr val="tx1"/>
                                  </a:solidFill>
                                  <a:latin typeface="Cambria Math" panose="02040503050406030204" pitchFamily="18" charset="0"/>
                                </a:rPr>
                              </m:ctrlPr>
                            </m:mPr>
                            <m:mr>
                              <m:e>
                                <m:r>
                                  <a:rPr lang="en-US" sz="1600" i="0">
                                    <a:solidFill>
                                      <a:schemeClr val="tx1"/>
                                    </a:solidFill>
                                    <a:latin typeface="Cambria Math" panose="02040503050406030204" pitchFamily="18" charset="0"/>
                                  </a:rPr>
                                  <m:t>0.5</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0.5</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mr>
                          </m:m>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𝐴𝑁</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𝐵𝑁</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𝐶𝑁</m:t>
                                    </m:r>
                                  </m:sub>
                                </m:sSub>
                              </m:e>
                            </m:mr>
                          </m:m>
                        </m:e>
                      </m:d>
                    </m:oMath>
                  </m:oMathPara>
                </a14:m>
                <a:endParaRPr lang="en-US" sz="1600" dirty="0"/>
              </a:p>
            </p:txBody>
          </p:sp>
        </mc:Choice>
        <mc:Fallback xmlns="">
          <p:sp>
            <p:nvSpPr>
              <p:cNvPr id="28" name="TextBox 27">
                <a:extLst>
                  <a:ext uri="{FF2B5EF4-FFF2-40B4-BE49-F238E27FC236}">
                    <a16:creationId xmlns:a16="http://schemas.microsoft.com/office/drawing/2014/main" id="{3B6EE94C-7983-BA62-6418-02AD5725DDF4}"/>
                  </a:ext>
                </a:extLst>
              </p:cNvPr>
              <p:cNvSpPr txBox="1">
                <a:spLocks noRot="1" noChangeAspect="1" noMove="1" noResize="1" noEditPoints="1" noAdjustHandles="1" noChangeArrowheads="1" noChangeShapeType="1" noTextEdit="1"/>
              </p:cNvSpPr>
              <p:nvPr/>
            </p:nvSpPr>
            <p:spPr>
              <a:xfrm>
                <a:off x="1038880" y="991259"/>
                <a:ext cx="3317408" cy="103848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745D6A-D6CD-758B-B211-3CB6CDE3BBE4}"/>
                  </a:ext>
                </a:extLst>
              </p:cNvPr>
              <p:cNvSpPr txBox="1"/>
              <p:nvPr/>
            </p:nvSpPr>
            <p:spPr>
              <a:xfrm>
                <a:off x="1052143" y="2975127"/>
                <a:ext cx="2531641" cy="99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𝐵𝑉</m:t>
                          </m:r>
                        </m:e>
                      </m:d>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0">
                              <a:solidFill>
                                <a:schemeClr val="tx1"/>
                              </a:solidFill>
                              <a:latin typeface="Cambria Math" panose="02040503050406030204" pitchFamily="18" charset="0"/>
                            </a:rPr>
                            <m:t>1</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𝑛</m:t>
                              </m:r>
                            </m:e>
                            <m:sub>
                              <m:r>
                                <a:rPr lang="en-US" sz="1600" i="1">
                                  <a:solidFill>
                                    <a:schemeClr val="tx1"/>
                                  </a:solidFill>
                                  <a:latin typeface="Cambria Math" panose="02040503050406030204" pitchFamily="18" charset="0"/>
                                </a:rPr>
                                <m:t>𝑡</m:t>
                              </m:r>
                            </m:sub>
                          </m:sSub>
                        </m:den>
                      </m:f>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3"/>
                                    <m:mcJc m:val="center"/>
                                  </m:mcPr>
                                </m:mc>
                              </m:mcs>
                              <m:ctrlPr>
                                <a:rPr lang="en-US" sz="1600" i="1">
                                  <a:solidFill>
                                    <a:schemeClr val="tx1"/>
                                  </a:solidFill>
                                  <a:latin typeface="Cambria Math" panose="02040503050406030204" pitchFamily="18" charset="0"/>
                                </a:rPr>
                              </m:ctrlPr>
                            </m:mPr>
                            <m:mr>
                              <m:e>
                                <m:r>
                                  <a:rPr lang="en-US" sz="1600" i="0">
                                    <a:solidFill>
                                      <a:schemeClr val="tx1"/>
                                    </a:solidFill>
                                    <a:latin typeface="Cambria Math" panose="02040503050406030204" pitchFamily="18" charset="0"/>
                                  </a:rPr>
                                  <m:t>0.5</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0.5</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mr>
                          </m:m>
                        </m:e>
                      </m:d>
                    </m:oMath>
                  </m:oMathPara>
                </a14:m>
                <a:endParaRPr lang="en-US" sz="1600" dirty="0">
                  <a:solidFill>
                    <a:schemeClr val="tx1"/>
                  </a:solidFill>
                </a:endParaRPr>
              </a:p>
            </p:txBody>
          </p:sp>
        </mc:Choice>
        <mc:Fallback xmlns="">
          <p:sp>
            <p:nvSpPr>
              <p:cNvPr id="4" name="TextBox 3">
                <a:extLst>
                  <a:ext uri="{FF2B5EF4-FFF2-40B4-BE49-F238E27FC236}">
                    <a16:creationId xmlns:a16="http://schemas.microsoft.com/office/drawing/2014/main" id="{6A745D6A-D6CD-758B-B211-3CB6CDE3BBE4}"/>
                  </a:ext>
                </a:extLst>
              </p:cNvPr>
              <p:cNvSpPr txBox="1">
                <a:spLocks noRot="1" noChangeAspect="1" noMove="1" noResize="1" noEditPoints="1" noAdjustHandles="1" noChangeArrowheads="1" noChangeShapeType="1" noTextEdit="1"/>
              </p:cNvSpPr>
              <p:nvPr/>
            </p:nvSpPr>
            <p:spPr>
              <a:xfrm>
                <a:off x="1052143" y="2975127"/>
                <a:ext cx="2531641" cy="999441"/>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88E227B-1C3A-A0D6-EAF7-9B179A1317B3}"/>
              </a:ext>
            </a:extLst>
          </p:cNvPr>
          <p:cNvSpPr txBox="1"/>
          <p:nvPr/>
        </p:nvSpPr>
        <p:spPr>
          <a:xfrm>
            <a:off x="457200" y="4302175"/>
            <a:ext cx="5219700" cy="523220"/>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dirty="0">
                <a:latin typeface="+mn-lt"/>
              </a:rPr>
              <a:t>The basic “ideal” transformer current equations as a function of the turn’s ratio are: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99AB7F4-CA89-A874-2D77-5BAA82D58165}"/>
                  </a:ext>
                </a:extLst>
              </p:cNvPr>
              <p:cNvSpPr txBox="1"/>
              <p:nvPr/>
            </p:nvSpPr>
            <p:spPr>
              <a:xfrm>
                <a:off x="1154394" y="4703788"/>
                <a:ext cx="3317408" cy="10384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𝐴</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𝐵</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𝐶</m:t>
                                    </m:r>
                                  </m:sub>
                                </m:sSub>
                              </m:e>
                            </m:mr>
                          </m:m>
                        </m:e>
                      </m:d>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0">
                              <a:solidFill>
                                <a:schemeClr val="tx1"/>
                              </a:solidFill>
                              <a:latin typeface="Cambria Math" panose="02040503050406030204" pitchFamily="18" charset="0"/>
                            </a:rPr>
                            <m:t>1</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𝑛</m:t>
                              </m:r>
                            </m:e>
                            <m:sub>
                              <m:r>
                                <a:rPr lang="en-US" sz="1600" i="1">
                                  <a:solidFill>
                                    <a:schemeClr val="tx1"/>
                                  </a:solidFill>
                                  <a:latin typeface="Cambria Math" panose="02040503050406030204" pitchFamily="18" charset="0"/>
                                </a:rPr>
                                <m:t>𝑡</m:t>
                              </m:r>
                            </m:sub>
                          </m:sSub>
                        </m:den>
                      </m:f>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4"/>
                                    <m:mcJc m:val="center"/>
                                  </m:mcPr>
                                </m:mc>
                              </m:mcs>
                              <m:ctrlPr>
                                <a:rPr lang="en-US" sz="1600" i="1">
                                  <a:solidFill>
                                    <a:schemeClr val="tx1"/>
                                  </a:solidFill>
                                  <a:latin typeface="Cambria Math" panose="02040503050406030204" pitchFamily="18" charset="0"/>
                                </a:rPr>
                              </m:ctrlPr>
                            </m:mPr>
                            <m:mr>
                              <m:e>
                                <m:r>
                                  <a:rPr lang="en-US" sz="1600" i="0">
                                    <a:solidFill>
                                      <a:schemeClr val="tx1"/>
                                    </a:solidFill>
                                    <a:latin typeface="Cambria Math" panose="02040503050406030204" pitchFamily="18" charset="0"/>
                                  </a:rPr>
                                  <m:t>0.5</m:t>
                                </m:r>
                              </m:e>
                              <m:e>
                                <m:r>
                                  <a:rPr lang="en-US" sz="1600" i="0">
                                    <a:solidFill>
                                      <a:schemeClr val="tx1"/>
                                    </a:solidFill>
                                    <a:latin typeface="Cambria Math" panose="02040503050406030204" pitchFamily="18" charset="0"/>
                                  </a:rPr>
                                  <m:t>0.5</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mr>
                          </m:m>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𝑛𝑎</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𝑏𝑛</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𝑐𝑏</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𝑎𝑐</m:t>
                                    </m:r>
                                  </m:sub>
                                </m:sSub>
                              </m:e>
                            </m:mr>
                          </m:m>
                        </m:e>
                      </m:d>
                    </m:oMath>
                  </m:oMathPara>
                </a14:m>
                <a:endParaRPr lang="en-US" sz="1600" dirty="0">
                  <a:solidFill>
                    <a:schemeClr val="tx1"/>
                  </a:solidFill>
                </a:endParaRPr>
              </a:p>
            </p:txBody>
          </p:sp>
        </mc:Choice>
        <mc:Fallback xmlns="">
          <p:sp>
            <p:nvSpPr>
              <p:cNvPr id="12" name="TextBox 11">
                <a:extLst>
                  <a:ext uri="{FF2B5EF4-FFF2-40B4-BE49-F238E27FC236}">
                    <a16:creationId xmlns:a16="http://schemas.microsoft.com/office/drawing/2014/main" id="{999AB7F4-CA89-A874-2D77-5BAA82D58165}"/>
                  </a:ext>
                </a:extLst>
              </p:cNvPr>
              <p:cNvSpPr txBox="1">
                <a:spLocks noRot="1" noChangeAspect="1" noMove="1" noResize="1" noEditPoints="1" noAdjustHandles="1" noChangeArrowheads="1" noChangeShapeType="1" noTextEdit="1"/>
              </p:cNvSpPr>
              <p:nvPr/>
            </p:nvSpPr>
            <p:spPr>
              <a:xfrm>
                <a:off x="1154394" y="4703788"/>
                <a:ext cx="3317408" cy="103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30B37F-F063-26AE-48E3-B56AD8FA5250}"/>
                  </a:ext>
                </a:extLst>
              </p:cNvPr>
              <p:cNvSpPr txBox="1"/>
              <p:nvPr/>
            </p:nvSpPr>
            <p:spPr>
              <a:xfrm>
                <a:off x="891079" y="5742277"/>
                <a:ext cx="2531641" cy="3892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effectLst/>
                              <a:latin typeface="Cambria Math" panose="02040503050406030204" pitchFamily="18" charset="0"/>
                            </a:rPr>
                          </m:ctrlPr>
                        </m:dPr>
                        <m:e>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e>
                      </m:d>
                      <m:r>
                        <a:rPr lang="en-US" sz="1600" i="1">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𝐴𝐼</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rPr>
                          </m:ctrlPr>
                        </m:d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600" i="1">
                                  <a:effectLst/>
                                  <a:latin typeface="Georgia" panose="02040502050405020303" pitchFamily="18" charset="0"/>
                                  <a:ea typeface="Calibri" panose="020F0502020204030204" pitchFamily="34" charset="0"/>
                                  <a:cs typeface="Times New Roman" panose="02020603050405020304" pitchFamily="18" charset="0"/>
                                </a:rPr>
                                <m:t>anbc</m:t>
                              </m:r>
                              <m:r>
                                <m:rPr>
                                  <m:nor/>
                                </m:rPr>
                                <a:rPr lang="en-US" sz="1600" i="1">
                                  <a:effectLst/>
                                  <a:latin typeface="Calibri" panose="020F0502020204030204" pitchFamily="34" charset="0"/>
                                  <a:ea typeface="Calibri" panose="020F0502020204030204" pitchFamily="34" charset="0"/>
                                  <a:cs typeface="Times New Roman" panose="02020603050405020304" pitchFamily="18" charset="0"/>
                                </a:rPr>
                                <m:t> </m:t>
                              </m:r>
                            </m:sub>
                          </m:sSub>
                        </m:e>
                      </m:d>
                    </m:oMath>
                  </m:oMathPara>
                </a14:m>
                <a:endParaRPr lang="en-US" sz="1600" i="1" dirty="0"/>
              </a:p>
            </p:txBody>
          </p:sp>
        </mc:Choice>
        <mc:Fallback xmlns="">
          <p:sp>
            <p:nvSpPr>
              <p:cNvPr id="17" name="TextBox 16">
                <a:extLst>
                  <a:ext uri="{FF2B5EF4-FFF2-40B4-BE49-F238E27FC236}">
                    <a16:creationId xmlns:a16="http://schemas.microsoft.com/office/drawing/2014/main" id="{FB30B37F-F063-26AE-48E3-B56AD8FA5250}"/>
                  </a:ext>
                </a:extLst>
              </p:cNvPr>
              <p:cNvSpPr txBox="1">
                <a:spLocks noRot="1" noChangeAspect="1" noMove="1" noResize="1" noEditPoints="1" noAdjustHandles="1" noChangeArrowheads="1" noChangeShapeType="1" noTextEdit="1"/>
              </p:cNvSpPr>
              <p:nvPr/>
            </p:nvSpPr>
            <p:spPr>
              <a:xfrm>
                <a:off x="891079" y="5742277"/>
                <a:ext cx="2531641" cy="389209"/>
              </a:xfrm>
              <a:prstGeom prst="rect">
                <a:avLst/>
              </a:prstGeom>
              <a:blipFill>
                <a:blip r:embed="rId7"/>
                <a:stretch>
                  <a:fillRect b="-625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48500BA5-F1BA-3650-2877-02702C0CA629}"/>
              </a:ext>
            </a:extLst>
          </p:cNvPr>
          <p:cNvSpPr txBox="1"/>
          <p:nvPr/>
        </p:nvSpPr>
        <p:spPr>
          <a:xfrm>
            <a:off x="5069169" y="5227938"/>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8910B0D-C5D7-D607-E3CB-16CB190A404C}"/>
                  </a:ext>
                </a:extLst>
              </p:cNvPr>
              <p:cNvSpPr txBox="1"/>
              <p:nvPr/>
            </p:nvSpPr>
            <p:spPr>
              <a:xfrm>
                <a:off x="5676900" y="4980893"/>
                <a:ext cx="2709862" cy="7485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𝐴𝐼</m:t>
                          </m:r>
                        </m:e>
                      </m:d>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0">
                              <a:solidFill>
                                <a:schemeClr val="tx1"/>
                              </a:solidFill>
                              <a:latin typeface="Cambria Math" panose="02040503050406030204" pitchFamily="18" charset="0"/>
                            </a:rPr>
                            <m:t>1</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𝑛</m:t>
                              </m:r>
                            </m:e>
                            <m:sub>
                              <m:r>
                                <a:rPr lang="en-US" sz="1600" i="1">
                                  <a:solidFill>
                                    <a:schemeClr val="tx1"/>
                                  </a:solidFill>
                                  <a:latin typeface="Cambria Math" panose="02040503050406030204" pitchFamily="18" charset="0"/>
                                </a:rPr>
                                <m:t>𝑡</m:t>
                              </m:r>
                            </m:sub>
                          </m:sSub>
                        </m:den>
                      </m:f>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4"/>
                                    <m:mcJc m:val="center"/>
                                  </m:mcPr>
                                </m:mc>
                              </m:mcs>
                              <m:ctrlPr>
                                <a:rPr lang="en-US" sz="1600" i="1">
                                  <a:solidFill>
                                    <a:schemeClr val="tx1"/>
                                  </a:solidFill>
                                  <a:latin typeface="Cambria Math" panose="02040503050406030204" pitchFamily="18" charset="0"/>
                                </a:rPr>
                              </m:ctrlPr>
                            </m:mPr>
                            <m:mr>
                              <m:e>
                                <m:r>
                                  <a:rPr lang="en-US" sz="1600" i="0">
                                    <a:solidFill>
                                      <a:schemeClr val="tx1"/>
                                    </a:solidFill>
                                    <a:latin typeface="Cambria Math" panose="02040503050406030204" pitchFamily="18" charset="0"/>
                                  </a:rPr>
                                  <m:t>0.5</m:t>
                                </m:r>
                              </m:e>
                              <m:e>
                                <m:r>
                                  <a:rPr lang="en-US" sz="1600" i="0">
                                    <a:solidFill>
                                      <a:schemeClr val="tx1"/>
                                    </a:solidFill>
                                    <a:latin typeface="Cambria Math" panose="02040503050406030204" pitchFamily="18" charset="0"/>
                                  </a:rPr>
                                  <m:t>0.5</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1</m:t>
                                </m:r>
                              </m:e>
                            </m:mr>
                          </m:m>
                        </m:e>
                      </m:d>
                    </m:oMath>
                  </m:oMathPara>
                </a14:m>
                <a:endParaRPr lang="en-US" sz="1600" dirty="0">
                  <a:solidFill>
                    <a:schemeClr val="tx1"/>
                  </a:solidFill>
                </a:endParaRPr>
              </a:p>
            </p:txBody>
          </p:sp>
        </mc:Choice>
        <mc:Fallback xmlns="">
          <p:sp>
            <p:nvSpPr>
              <p:cNvPr id="21" name="TextBox 20">
                <a:extLst>
                  <a:ext uri="{FF2B5EF4-FFF2-40B4-BE49-F238E27FC236}">
                    <a16:creationId xmlns:a16="http://schemas.microsoft.com/office/drawing/2014/main" id="{98910B0D-C5D7-D607-E3CB-16CB190A404C}"/>
                  </a:ext>
                </a:extLst>
              </p:cNvPr>
              <p:cNvSpPr txBox="1">
                <a:spLocks noRot="1" noChangeAspect="1" noMove="1" noResize="1" noEditPoints="1" noAdjustHandles="1" noChangeArrowheads="1" noChangeShapeType="1" noTextEdit="1"/>
              </p:cNvSpPr>
              <p:nvPr/>
            </p:nvSpPr>
            <p:spPr>
              <a:xfrm>
                <a:off x="5676900" y="4980893"/>
                <a:ext cx="2709862" cy="74853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065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17</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23" name="TextBox 22">
            <a:extLst>
              <a:ext uri="{FF2B5EF4-FFF2-40B4-BE49-F238E27FC236}">
                <a16:creationId xmlns:a16="http://schemas.microsoft.com/office/drawing/2014/main" id="{4B3B2FBB-8FE1-0FE2-27C3-A1F61426E789}"/>
              </a:ext>
            </a:extLst>
          </p:cNvPr>
          <p:cNvSpPr txBox="1"/>
          <p:nvPr/>
        </p:nvSpPr>
        <p:spPr>
          <a:xfrm>
            <a:off x="457200" y="4695161"/>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p:sp>
        <p:nvSpPr>
          <p:cNvPr id="8" name="TextBox 7">
            <a:extLst>
              <a:ext uri="{FF2B5EF4-FFF2-40B4-BE49-F238E27FC236}">
                <a16:creationId xmlns:a16="http://schemas.microsoft.com/office/drawing/2014/main" id="{388E227B-1C3A-A0D6-EAF7-9B179A1317B3}"/>
              </a:ext>
            </a:extLst>
          </p:cNvPr>
          <p:cNvSpPr txBox="1"/>
          <p:nvPr/>
        </p:nvSpPr>
        <p:spPr>
          <a:xfrm>
            <a:off x="457200" y="818524"/>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2" name="TextBox 1">
            <a:extLst>
              <a:ext uri="{FF2B5EF4-FFF2-40B4-BE49-F238E27FC236}">
                <a16:creationId xmlns:a16="http://schemas.microsoft.com/office/drawing/2014/main" id="{21343B88-FEF1-6CE3-98AA-6C527DFEBFDE}"/>
              </a:ext>
            </a:extLst>
          </p:cNvPr>
          <p:cNvSpPr txBox="1"/>
          <p:nvPr/>
        </p:nvSpPr>
        <p:spPr>
          <a:xfrm>
            <a:off x="457200" y="1180693"/>
            <a:ext cx="5219700" cy="523220"/>
          </a:xfrm>
          <a:prstGeom prst="rect">
            <a:avLst/>
          </a:prstGeom>
          <a:noFill/>
        </p:spPr>
        <p:txBody>
          <a:bodyPr wrap="square">
            <a:spAutoFit/>
          </a:bodyPr>
          <a:lstStyle/>
          <a:p>
            <a:pPr marL="285750" indent="-285750" algn="just">
              <a:spcBef>
                <a:spcPts val="600"/>
              </a:spcBef>
              <a:spcAft>
                <a:spcPts val="600"/>
              </a:spcAft>
              <a:buClr>
                <a:srgbClr val="C00000"/>
              </a:buClr>
              <a:buFont typeface="Wingdings" panose="05000000000000000000" pitchFamily="2" charset="2"/>
              <a:buChar char="Ø"/>
            </a:pPr>
            <a:r>
              <a:rPr lang="en-US" sz="1400" dirty="0">
                <a:latin typeface="+mn-lt"/>
              </a:rPr>
              <a:t>In the forward sweep, the line-to-ground voltages at the terminals of the transformer bank will be known.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32ECE72-6F1A-66BA-F43A-3E81780D324E}"/>
                  </a:ext>
                </a:extLst>
              </p:cNvPr>
              <p:cNvSpPr txBox="1"/>
              <p:nvPr/>
            </p:nvSpPr>
            <p:spPr>
              <a:xfrm>
                <a:off x="1547277" y="1679804"/>
                <a:ext cx="2531641" cy="7940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𝐿</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𝐺</m:t>
                                  </m:r>
                                </m:e>
                                <m:sub>
                                  <m:r>
                                    <a:rPr lang="en-US" sz="1600" i="1">
                                      <a:solidFill>
                                        <a:schemeClr val="tx1"/>
                                      </a:solidFill>
                                      <a:latin typeface="Cambria Math" panose="02040503050406030204" pitchFamily="18" charset="0"/>
                                    </a:rPr>
                                    <m:t>𝐴𝐵𝐶</m:t>
                                  </m:r>
                                </m:sub>
                              </m:sSub>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𝐴𝐺</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𝐵𝐺</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𝐶𝐺</m:t>
                                    </m:r>
                                  </m:sub>
                                </m:sSub>
                              </m:e>
                            </m:mr>
                          </m:m>
                        </m:e>
                      </m:d>
                    </m:oMath>
                  </m:oMathPara>
                </a14:m>
                <a:endParaRPr lang="en-US" sz="1600" dirty="0">
                  <a:solidFill>
                    <a:schemeClr val="tx1"/>
                  </a:solidFill>
                </a:endParaRPr>
              </a:p>
            </p:txBody>
          </p:sp>
        </mc:Choice>
        <mc:Fallback xmlns="">
          <p:sp>
            <p:nvSpPr>
              <p:cNvPr id="6" name="TextBox 5">
                <a:extLst>
                  <a:ext uri="{FF2B5EF4-FFF2-40B4-BE49-F238E27FC236}">
                    <a16:creationId xmlns:a16="http://schemas.microsoft.com/office/drawing/2014/main" id="{932ECE72-6F1A-66BA-F43A-3E81780D324E}"/>
                  </a:ext>
                </a:extLst>
              </p:cNvPr>
              <p:cNvSpPr txBox="1">
                <a:spLocks noRot="1" noChangeAspect="1" noMove="1" noResize="1" noEditPoints="1" noAdjustHandles="1" noChangeArrowheads="1" noChangeShapeType="1" noTextEdit="1"/>
              </p:cNvSpPr>
              <p:nvPr/>
            </p:nvSpPr>
            <p:spPr>
              <a:xfrm>
                <a:off x="1547277" y="1679804"/>
                <a:ext cx="2531641" cy="794064"/>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57DAFFC-BEFE-1B3D-0B1E-258A688AEDF9}"/>
              </a:ext>
            </a:extLst>
          </p:cNvPr>
          <p:cNvSpPr txBox="1"/>
          <p:nvPr/>
        </p:nvSpPr>
        <p:spPr>
          <a:xfrm>
            <a:off x="457200" y="2520911"/>
            <a:ext cx="5219700" cy="738664"/>
          </a:xfrm>
          <a:prstGeom prst="rect">
            <a:avLst/>
          </a:prstGeom>
          <a:noFill/>
        </p:spPr>
        <p:txBody>
          <a:bodyPr wrap="square">
            <a:spAutoFit/>
          </a:bodyPr>
          <a:lstStyle/>
          <a:p>
            <a:pPr marL="285750" indent="-285750" algn="just">
              <a:spcBef>
                <a:spcPts val="600"/>
              </a:spcBef>
              <a:spcAft>
                <a:spcPts val="600"/>
              </a:spcAft>
              <a:buClr>
                <a:srgbClr val="C00000"/>
              </a:buClr>
              <a:buFont typeface="Wingdings" panose="05000000000000000000" pitchFamily="2" charset="2"/>
              <a:buChar char="Ø"/>
            </a:pPr>
            <a:r>
              <a:rPr lang="en-US" sz="1400" dirty="0">
                <a:latin typeface="+mn-lt"/>
              </a:rPr>
              <a:t>In order to determine the voltages across the transformer, it is necessary to first determine the "ideal" primary voltages defined as: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F8321E-66BC-1D69-DE05-AC41227E03D6}"/>
                  </a:ext>
                </a:extLst>
              </p:cNvPr>
              <p:cNvSpPr txBox="1"/>
              <p:nvPr/>
            </p:nvSpPr>
            <p:spPr>
              <a:xfrm>
                <a:off x="1767869" y="2998257"/>
                <a:ext cx="2090456" cy="7908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𝐿</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𝐴𝐵𝐶</m:t>
                                      </m:r>
                                    </m:sub>
                                  </m:sSub>
                                </m:e>
                              </m:d>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𝐴𝑁</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𝐵𝑁</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𝐶𝑁</m:t>
                                    </m:r>
                                  </m:sub>
                                </m:sSub>
                              </m:e>
                            </m:mr>
                          </m:m>
                        </m:e>
                      </m:d>
                    </m:oMath>
                  </m:oMathPara>
                </a14:m>
                <a:endParaRPr lang="en-US" sz="1600" dirty="0">
                  <a:solidFill>
                    <a:schemeClr val="tx1"/>
                  </a:solidFill>
                </a:endParaRPr>
              </a:p>
            </p:txBody>
          </p:sp>
        </mc:Choice>
        <mc:Fallback xmlns="">
          <p:sp>
            <p:nvSpPr>
              <p:cNvPr id="11" name="TextBox 10">
                <a:extLst>
                  <a:ext uri="{FF2B5EF4-FFF2-40B4-BE49-F238E27FC236}">
                    <a16:creationId xmlns:a16="http://schemas.microsoft.com/office/drawing/2014/main" id="{F9F8321E-66BC-1D69-DE05-AC41227E03D6}"/>
                  </a:ext>
                </a:extLst>
              </p:cNvPr>
              <p:cNvSpPr txBox="1">
                <a:spLocks noRot="1" noChangeAspect="1" noMove="1" noResize="1" noEditPoints="1" noAdjustHandles="1" noChangeArrowheads="1" noChangeShapeType="1" noTextEdit="1"/>
              </p:cNvSpPr>
              <p:nvPr/>
            </p:nvSpPr>
            <p:spPr>
              <a:xfrm>
                <a:off x="1767869" y="2998257"/>
                <a:ext cx="2090456" cy="790858"/>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7D6DB69-FAA0-AC4C-AA8D-C27D9AC2CE1D}"/>
              </a:ext>
            </a:extLst>
          </p:cNvPr>
          <p:cNvSpPr txBox="1"/>
          <p:nvPr/>
        </p:nvSpPr>
        <p:spPr>
          <a:xfrm>
            <a:off x="457200" y="3809815"/>
            <a:ext cx="5219700" cy="523220"/>
          </a:xfrm>
          <a:prstGeom prst="rect">
            <a:avLst/>
          </a:prstGeom>
          <a:noFill/>
        </p:spPr>
        <p:txBody>
          <a:bodyPr wrap="square">
            <a:spAutoFit/>
          </a:bodyPr>
          <a:lstStyle/>
          <a:p>
            <a:pPr marL="285750" indent="-285750" algn="just">
              <a:spcBef>
                <a:spcPts val="600"/>
              </a:spcBef>
              <a:spcAft>
                <a:spcPts val="600"/>
              </a:spcAft>
              <a:buClr>
                <a:srgbClr val="C00000"/>
              </a:buClr>
              <a:buFont typeface="Wingdings" panose="05000000000000000000" pitchFamily="2" charset="2"/>
              <a:buChar char="Ø"/>
            </a:pPr>
            <a:r>
              <a:rPr lang="en-US" sz="1400" dirty="0">
                <a:latin typeface="+mn-lt"/>
              </a:rPr>
              <a:t>The first step is to determine the voltages of the "ideal" transformer to the ground.</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2B7488-D2F2-BFD4-615A-A588264D0373}"/>
                  </a:ext>
                </a:extLst>
              </p:cNvPr>
              <p:cNvSpPr txBox="1"/>
              <p:nvPr/>
            </p:nvSpPr>
            <p:spPr>
              <a:xfrm>
                <a:off x="781050" y="4338196"/>
                <a:ext cx="4572000" cy="378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𝐿</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𝐺</m:t>
                                  </m:r>
                                </m:e>
                                <m:sub>
                                  <m:r>
                                    <a:rPr lang="en-US" sz="1600" i="1">
                                      <a:solidFill>
                                        <a:schemeClr val="tx1"/>
                                      </a:solidFill>
                                      <a:latin typeface="Cambria Math" panose="02040503050406030204" pitchFamily="18" charset="0"/>
                                    </a:rPr>
                                    <m:t>𝐴𝐵𝐶</m:t>
                                  </m:r>
                                </m:sub>
                              </m:sSub>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𝐿</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𝐺</m:t>
                                  </m:r>
                                </m:e>
                                <m:sub>
                                  <m:r>
                                    <a:rPr lang="en-US" sz="1600" i="1">
                                      <a:solidFill>
                                        <a:schemeClr val="tx1"/>
                                      </a:solidFill>
                                      <a:latin typeface="Cambria Math" panose="02040503050406030204" pitchFamily="18" charset="0"/>
                                    </a:rPr>
                                    <m:t>𝐴𝐵𝐶</m:t>
                                  </m:r>
                                </m:sub>
                              </m:sSub>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𝑍</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0">
                                  <a:solidFill>
                                    <a:schemeClr val="tx1"/>
                                  </a:solidFill>
                                  <a:latin typeface="Cambria Math" panose="02040503050406030204" pitchFamily="18" charset="0"/>
                                </a:rPr>
                                <m:t>0</m:t>
                              </m:r>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𝐴𝐵𝐶</m:t>
                              </m:r>
                            </m:sub>
                          </m:sSub>
                        </m:e>
                      </m:d>
                    </m:oMath>
                  </m:oMathPara>
                </a14:m>
                <a:endParaRPr lang="en-US" sz="1600" dirty="0">
                  <a:solidFill>
                    <a:schemeClr val="tx1"/>
                  </a:solidFill>
                </a:endParaRPr>
              </a:p>
            </p:txBody>
          </p:sp>
        </mc:Choice>
        <mc:Fallback xmlns="">
          <p:sp>
            <p:nvSpPr>
              <p:cNvPr id="16" name="TextBox 15">
                <a:extLst>
                  <a:ext uri="{FF2B5EF4-FFF2-40B4-BE49-F238E27FC236}">
                    <a16:creationId xmlns:a16="http://schemas.microsoft.com/office/drawing/2014/main" id="{7C2B7488-D2F2-BFD4-615A-A588264D0373}"/>
                  </a:ext>
                </a:extLst>
              </p:cNvPr>
              <p:cNvSpPr txBox="1">
                <a:spLocks noRot="1" noChangeAspect="1" noMove="1" noResize="1" noEditPoints="1" noAdjustHandles="1" noChangeArrowheads="1" noChangeShapeType="1" noTextEdit="1"/>
              </p:cNvSpPr>
              <p:nvPr/>
            </p:nvSpPr>
            <p:spPr>
              <a:xfrm>
                <a:off x="781050" y="4338196"/>
                <a:ext cx="4572000" cy="378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C038588-C358-2999-9643-F4075E85D347}"/>
                  </a:ext>
                </a:extLst>
              </p:cNvPr>
              <p:cNvSpPr txBox="1"/>
              <p:nvPr/>
            </p:nvSpPr>
            <p:spPr>
              <a:xfrm>
                <a:off x="1215462" y="5008585"/>
                <a:ext cx="1950720" cy="7940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𝐿</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𝐺</m:t>
                                  </m:r>
                                </m:e>
                                <m:sub>
                                  <m:r>
                                    <a:rPr lang="en-US" sz="1600" i="1">
                                      <a:solidFill>
                                        <a:schemeClr val="tx1"/>
                                      </a:solidFill>
                                      <a:latin typeface="Cambria Math" panose="02040503050406030204" pitchFamily="18" charset="0"/>
                                    </a:rPr>
                                    <m:t>𝐴𝐵𝐶</m:t>
                                  </m:r>
                                </m:sub>
                              </m:sSub>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𝐴𝐺</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𝐵𝐺</m:t>
                                    </m:r>
                                  </m:sub>
                                </m:sSub>
                              </m:e>
                            </m:mr>
                            <m:mr>
                              <m:e>
                                <m:r>
                                  <a:rPr lang="en-US" sz="1600" i="1">
                                    <a:solidFill>
                                      <a:schemeClr val="tx1"/>
                                    </a:solidFill>
                                    <a:latin typeface="Cambria Math" panose="02040503050406030204" pitchFamily="18" charset="0"/>
                                  </a:rPr>
                                  <m:t>𝑉</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1">
                                        <a:solidFill>
                                          <a:schemeClr val="tx1"/>
                                        </a:solidFill>
                                        <a:latin typeface="Cambria Math" panose="02040503050406030204" pitchFamily="18" charset="0"/>
                                      </a:rPr>
                                      <m:t>𝐶𝐺</m:t>
                                    </m:r>
                                  </m:sub>
                                </m:sSub>
                              </m:e>
                            </m:mr>
                          </m:m>
                        </m:e>
                      </m:d>
                    </m:oMath>
                  </m:oMathPara>
                </a14:m>
                <a:endParaRPr lang="en-US" sz="1600" dirty="0">
                  <a:solidFill>
                    <a:schemeClr val="tx1"/>
                  </a:solidFill>
                </a:endParaRPr>
              </a:p>
            </p:txBody>
          </p:sp>
        </mc:Choice>
        <mc:Fallback xmlns="">
          <p:sp>
            <p:nvSpPr>
              <p:cNvPr id="22" name="TextBox 21">
                <a:extLst>
                  <a:ext uri="{FF2B5EF4-FFF2-40B4-BE49-F238E27FC236}">
                    <a16:creationId xmlns:a16="http://schemas.microsoft.com/office/drawing/2014/main" id="{FC038588-C358-2999-9643-F4075E85D347}"/>
                  </a:ext>
                </a:extLst>
              </p:cNvPr>
              <p:cNvSpPr txBox="1">
                <a:spLocks noRot="1" noChangeAspect="1" noMove="1" noResize="1" noEditPoints="1" noAdjustHandles="1" noChangeArrowheads="1" noChangeShapeType="1" noTextEdit="1"/>
              </p:cNvSpPr>
              <p:nvPr/>
            </p:nvSpPr>
            <p:spPr>
              <a:xfrm>
                <a:off x="1215462" y="5008585"/>
                <a:ext cx="1950720" cy="7940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B662884-656A-2020-688D-40D34F48ED3B}"/>
                  </a:ext>
                </a:extLst>
              </p:cNvPr>
              <p:cNvSpPr txBox="1"/>
              <p:nvPr/>
            </p:nvSpPr>
            <p:spPr>
              <a:xfrm>
                <a:off x="3268980" y="5008585"/>
                <a:ext cx="2179320" cy="750205"/>
              </a:xfrm>
              <a:prstGeom prst="rect">
                <a:avLst/>
              </a:prstGeom>
              <a:noFill/>
            </p:spPr>
            <p:txBody>
              <a:bodyPr wrap="square">
                <a:spAutoFit/>
              </a:bodyPr>
              <a:lstStyle/>
              <a:p>
                <a:r>
                  <a:rPr lang="en-US" sz="1600" dirty="0">
                    <a:solidFill>
                      <a:schemeClr val="tx1"/>
                    </a:solidFill>
                  </a:rPr>
                  <a:t>, </a:t>
                </a:r>
                <a14:m>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𝑍</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𝑇</m:t>
                            </m:r>
                          </m:e>
                          <m:sub>
                            <m:r>
                              <a:rPr lang="en-US" sz="1600" i="0">
                                <a:solidFill>
                                  <a:schemeClr val="tx1"/>
                                </a:solidFill>
                                <a:latin typeface="Cambria Math" panose="02040503050406030204" pitchFamily="18" charset="0"/>
                              </a:rPr>
                              <m:t>0</m:t>
                            </m:r>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3"/>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𝑍</m:t>
                                  </m:r>
                                </m:e>
                                <m:sub>
                                  <m:r>
                                    <a:rPr lang="en-US" sz="1600" i="0">
                                      <a:solidFill>
                                        <a:schemeClr val="tx1"/>
                                      </a:solidFill>
                                      <a:latin typeface="Cambria Math" panose="02040503050406030204" pitchFamily="18" charset="0"/>
                                    </a:rPr>
                                    <m:t>0</m:t>
                                  </m:r>
                                </m:sub>
                              </m:sSub>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e>
                              <m:r>
                                <a:rPr lang="en-US" sz="1600" i="0">
                                  <a:solidFill>
                                    <a:schemeClr val="tx1"/>
                                  </a:solidFill>
                                  <a:latin typeface="Cambria Math" panose="02040503050406030204" pitchFamily="18" charset="0"/>
                                </a:rPr>
                                <m:t>0</m:t>
                              </m:r>
                            </m:e>
                          </m:mr>
                        </m:m>
                      </m:e>
                    </m:d>
                  </m:oMath>
                </a14:m>
                <a:endParaRPr lang="en-US" sz="1600" dirty="0">
                  <a:solidFill>
                    <a:schemeClr val="tx1"/>
                  </a:solidFill>
                </a:endParaRPr>
              </a:p>
            </p:txBody>
          </p:sp>
        </mc:Choice>
        <mc:Fallback xmlns="">
          <p:sp>
            <p:nvSpPr>
              <p:cNvPr id="26" name="TextBox 25">
                <a:extLst>
                  <a:ext uri="{FF2B5EF4-FFF2-40B4-BE49-F238E27FC236}">
                    <a16:creationId xmlns:a16="http://schemas.microsoft.com/office/drawing/2014/main" id="{3B662884-656A-2020-688D-40D34F48ED3B}"/>
                  </a:ext>
                </a:extLst>
              </p:cNvPr>
              <p:cNvSpPr txBox="1">
                <a:spLocks noRot="1" noChangeAspect="1" noMove="1" noResize="1" noEditPoints="1" noAdjustHandles="1" noChangeArrowheads="1" noChangeShapeType="1" noTextEdit="1"/>
              </p:cNvSpPr>
              <p:nvPr/>
            </p:nvSpPr>
            <p:spPr>
              <a:xfrm>
                <a:off x="3268980" y="5008585"/>
                <a:ext cx="2179320" cy="750205"/>
              </a:xfrm>
              <a:prstGeom prst="rect">
                <a:avLst/>
              </a:prstGeom>
              <a:blipFill>
                <a:blip r:embed="rId7"/>
                <a:stretch>
                  <a:fillRect l="-1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8204F1C-A84E-E2A6-D67E-BB46E92526D0}"/>
                  </a:ext>
                </a:extLst>
              </p:cNvPr>
              <p:cNvSpPr txBox="1"/>
              <p:nvPr/>
            </p:nvSpPr>
            <p:spPr>
              <a:xfrm>
                <a:off x="5353050" y="4967932"/>
                <a:ext cx="1756410" cy="790858"/>
              </a:xfrm>
              <a:prstGeom prst="rect">
                <a:avLst/>
              </a:prstGeom>
              <a:noFill/>
            </p:spPr>
            <p:txBody>
              <a:bodyPr wrap="square">
                <a:spAutoFit/>
              </a:bodyPr>
              <a:lstStyle/>
              <a:p>
                <a:r>
                  <a:rPr lang="en-US" sz="1600" dirty="0">
                    <a:solidFill>
                      <a:schemeClr val="tx1"/>
                    </a:solidFill>
                  </a:rPr>
                  <a:t>, </a:t>
                </a:r>
                <a14:m>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𝐴𝐵𝐶</m:t>
                            </m:r>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𝐴</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𝐵</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1">
                                      <a:solidFill>
                                        <a:schemeClr val="tx1"/>
                                      </a:solidFill>
                                      <a:latin typeface="Cambria Math" panose="02040503050406030204" pitchFamily="18" charset="0"/>
                                    </a:rPr>
                                    <m:t>𝐶</m:t>
                                  </m:r>
                                </m:sub>
                              </m:sSub>
                            </m:e>
                          </m:mr>
                        </m:m>
                      </m:e>
                    </m:d>
                  </m:oMath>
                </a14:m>
                <a:endParaRPr lang="en-US" sz="1600" dirty="0">
                  <a:solidFill>
                    <a:schemeClr val="tx1"/>
                  </a:solidFill>
                </a:endParaRPr>
              </a:p>
            </p:txBody>
          </p:sp>
        </mc:Choice>
        <mc:Fallback xmlns="">
          <p:sp>
            <p:nvSpPr>
              <p:cNvPr id="29" name="TextBox 28">
                <a:extLst>
                  <a:ext uri="{FF2B5EF4-FFF2-40B4-BE49-F238E27FC236}">
                    <a16:creationId xmlns:a16="http://schemas.microsoft.com/office/drawing/2014/main" id="{18204F1C-A84E-E2A6-D67E-BB46E92526D0}"/>
                  </a:ext>
                </a:extLst>
              </p:cNvPr>
              <p:cNvSpPr txBox="1">
                <a:spLocks noRot="1" noChangeAspect="1" noMove="1" noResize="1" noEditPoints="1" noAdjustHandles="1" noChangeArrowheads="1" noChangeShapeType="1" noTextEdit="1"/>
              </p:cNvSpPr>
              <p:nvPr/>
            </p:nvSpPr>
            <p:spPr>
              <a:xfrm>
                <a:off x="5353050" y="4967932"/>
                <a:ext cx="1756410" cy="790858"/>
              </a:xfrm>
              <a:prstGeom prst="rect">
                <a:avLst/>
              </a:prstGeom>
              <a:blipFill>
                <a:blip r:embed="rId8"/>
                <a:stretch>
                  <a:fillRect l="-1736"/>
                </a:stretch>
              </a:blipFill>
            </p:spPr>
            <p:txBody>
              <a:bodyPr/>
              <a:lstStyle/>
              <a:p>
                <a:r>
                  <a:rPr lang="en-US">
                    <a:noFill/>
                  </a:rPr>
                  <a:t> </a:t>
                </a:r>
              </a:p>
            </p:txBody>
          </p:sp>
        </mc:Fallback>
      </mc:AlternateContent>
    </p:spTree>
    <p:extLst>
      <p:ext uri="{BB962C8B-B14F-4D97-AF65-F5344CB8AC3E}">
        <p14:creationId xmlns:p14="http://schemas.microsoft.com/office/powerpoint/2010/main" val="834543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18</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23" name="TextBox 22">
            <a:extLst>
              <a:ext uri="{FF2B5EF4-FFF2-40B4-BE49-F238E27FC236}">
                <a16:creationId xmlns:a16="http://schemas.microsoft.com/office/drawing/2014/main" id="{4B3B2FBB-8FE1-0FE2-27C3-A1F61426E789}"/>
              </a:ext>
            </a:extLst>
          </p:cNvPr>
          <p:cNvSpPr txBox="1"/>
          <p:nvPr/>
        </p:nvSpPr>
        <p:spPr>
          <a:xfrm>
            <a:off x="804573" y="1767205"/>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p:sp>
        <p:nvSpPr>
          <p:cNvPr id="8" name="TextBox 7">
            <a:extLst>
              <a:ext uri="{FF2B5EF4-FFF2-40B4-BE49-F238E27FC236}">
                <a16:creationId xmlns:a16="http://schemas.microsoft.com/office/drawing/2014/main" id="{388E227B-1C3A-A0D6-EAF7-9B179A1317B3}"/>
              </a:ext>
            </a:extLst>
          </p:cNvPr>
          <p:cNvSpPr txBox="1"/>
          <p:nvPr/>
        </p:nvSpPr>
        <p:spPr>
          <a:xfrm>
            <a:off x="457200" y="818524"/>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2" name="TextBox 1">
            <a:extLst>
              <a:ext uri="{FF2B5EF4-FFF2-40B4-BE49-F238E27FC236}">
                <a16:creationId xmlns:a16="http://schemas.microsoft.com/office/drawing/2014/main" id="{21343B88-FEF1-6CE3-98AA-6C527DFEBFDE}"/>
              </a:ext>
            </a:extLst>
          </p:cNvPr>
          <p:cNvSpPr txBox="1"/>
          <p:nvPr/>
        </p:nvSpPr>
        <p:spPr>
          <a:xfrm>
            <a:off x="457200" y="1180693"/>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Wingdings" panose="05000000000000000000" pitchFamily="2" charset="2"/>
              <a:buChar char="Ø"/>
            </a:pPr>
            <a:r>
              <a:rPr lang="en-US" sz="1400" dirty="0">
                <a:latin typeface="+mn-lt"/>
              </a:rPr>
              <a:t>The line-to-line “ideal” voltages are: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9787EC-1CAC-255D-5721-CDCE9CE031CB}"/>
                  </a:ext>
                </a:extLst>
              </p:cNvPr>
              <p:cNvSpPr txBox="1"/>
              <p:nvPr/>
            </p:nvSpPr>
            <p:spPr>
              <a:xfrm>
                <a:off x="1183704" y="1481260"/>
                <a:ext cx="2712721" cy="3429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𝐿</m:t>
                                  </m:r>
                                </m:e>
                                <m:sub>
                                  <m:r>
                                    <a:rPr lang="en-US" sz="1400" i="1">
                                      <a:solidFill>
                                        <a:schemeClr val="tx1"/>
                                      </a:solidFill>
                                      <a:latin typeface="Cambria Math" panose="02040503050406030204" pitchFamily="18" charset="0"/>
                                    </a:rPr>
                                    <m:t>𝐴𝐵𝐶</m:t>
                                  </m:r>
                                </m:sub>
                              </m:sSub>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𝐷𝑣</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𝐺</m:t>
                                  </m:r>
                                </m:e>
                                <m:sub>
                                  <m:r>
                                    <a:rPr lang="en-US" sz="1400" i="1">
                                      <a:solidFill>
                                        <a:schemeClr val="tx1"/>
                                      </a:solidFill>
                                      <a:latin typeface="Cambria Math" panose="02040503050406030204" pitchFamily="18" charset="0"/>
                                    </a:rPr>
                                    <m:t>𝐴𝐵𝐶</m:t>
                                  </m:r>
                                </m:sub>
                              </m:sSub>
                            </m:sub>
                          </m:sSub>
                        </m:e>
                      </m:d>
                    </m:oMath>
                  </m:oMathPara>
                </a14:m>
                <a:endParaRPr lang="en-US" sz="1400" dirty="0">
                  <a:solidFill>
                    <a:schemeClr val="tx1"/>
                  </a:solidFill>
                </a:endParaRPr>
              </a:p>
            </p:txBody>
          </p:sp>
        </mc:Choice>
        <mc:Fallback xmlns="">
          <p:sp>
            <p:nvSpPr>
              <p:cNvPr id="4" name="TextBox 3">
                <a:extLst>
                  <a:ext uri="{FF2B5EF4-FFF2-40B4-BE49-F238E27FC236}">
                    <a16:creationId xmlns:a16="http://schemas.microsoft.com/office/drawing/2014/main" id="{F99787EC-1CAC-255D-5721-CDCE9CE031CB}"/>
                  </a:ext>
                </a:extLst>
              </p:cNvPr>
              <p:cNvSpPr txBox="1">
                <a:spLocks noRot="1" noChangeAspect="1" noMove="1" noResize="1" noEditPoints="1" noAdjustHandles="1" noChangeArrowheads="1" noChangeShapeType="1" noTextEdit="1"/>
              </p:cNvSpPr>
              <p:nvPr/>
            </p:nvSpPr>
            <p:spPr>
              <a:xfrm>
                <a:off x="1183704" y="1481260"/>
                <a:ext cx="2712721" cy="34297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FF8E62-69D7-3F6E-6A5A-BD156D5B64E2}"/>
                  </a:ext>
                </a:extLst>
              </p:cNvPr>
              <p:cNvSpPr txBox="1"/>
              <p:nvPr/>
            </p:nvSpPr>
            <p:spPr>
              <a:xfrm>
                <a:off x="804573" y="1893492"/>
                <a:ext cx="3002280" cy="7047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𝐿𝐿𝐴𝐵𝐶</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𝐴𝐵</m:t>
                                    </m:r>
                                  </m:sub>
                                </m:sSub>
                              </m:e>
                            </m:mr>
                            <m:m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𝐵𝐶</m:t>
                                    </m:r>
                                  </m:sub>
                                </m:sSub>
                              </m:e>
                            </m:mr>
                            <m:m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𝐶𝐴</m:t>
                                    </m:r>
                                  </m:sub>
                                </m:sSub>
                              </m:e>
                            </m:mr>
                          </m:m>
                        </m:e>
                      </m:d>
                    </m:oMath>
                  </m:oMathPara>
                </a14:m>
                <a:endParaRPr lang="en-US" sz="1400" dirty="0">
                  <a:solidFill>
                    <a:schemeClr val="tx1"/>
                  </a:solidFill>
                </a:endParaRPr>
              </a:p>
            </p:txBody>
          </p:sp>
        </mc:Choice>
        <mc:Fallback xmlns="">
          <p:sp>
            <p:nvSpPr>
              <p:cNvPr id="12" name="TextBox 11">
                <a:extLst>
                  <a:ext uri="{FF2B5EF4-FFF2-40B4-BE49-F238E27FC236}">
                    <a16:creationId xmlns:a16="http://schemas.microsoft.com/office/drawing/2014/main" id="{F2FF8E62-69D7-3F6E-6A5A-BD156D5B64E2}"/>
                  </a:ext>
                </a:extLst>
              </p:cNvPr>
              <p:cNvSpPr txBox="1">
                <a:spLocks noRot="1" noChangeAspect="1" noMove="1" noResize="1" noEditPoints="1" noAdjustHandles="1" noChangeArrowheads="1" noChangeShapeType="1" noTextEdit="1"/>
              </p:cNvSpPr>
              <p:nvPr/>
            </p:nvSpPr>
            <p:spPr>
              <a:xfrm>
                <a:off x="804573" y="1893492"/>
                <a:ext cx="3002280" cy="7047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7A6CCB3-8245-FA1A-F3C4-1FF5550C7BC1}"/>
                  </a:ext>
                </a:extLst>
              </p:cNvPr>
              <p:cNvSpPr txBox="1"/>
              <p:nvPr/>
            </p:nvSpPr>
            <p:spPr>
              <a:xfrm>
                <a:off x="3053112" y="1897430"/>
                <a:ext cx="2468880" cy="662104"/>
              </a:xfrm>
              <a:prstGeom prst="rect">
                <a:avLst/>
              </a:prstGeom>
              <a:noFill/>
            </p:spPr>
            <p:txBody>
              <a:bodyPr wrap="square">
                <a:spAutoFit/>
              </a:bodyPr>
              <a:lstStyle/>
              <a:p>
                <a:r>
                  <a:rPr lang="en-US" sz="1400" dirty="0">
                    <a:solidFill>
                      <a:schemeClr val="tx1"/>
                    </a:solidFill>
                  </a:rPr>
                  <a:t>, </a:t>
                </a:r>
                <a14:m>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𝐷𝑣</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3"/>
                                  <m:mcJc m:val="center"/>
                                </m:mcPr>
                              </m:mc>
                            </m:mcs>
                            <m:ctrlPr>
                              <a:rPr lang="en-US" sz="1400" i="1">
                                <a:solidFill>
                                  <a:schemeClr val="tx1"/>
                                </a:solidFill>
                                <a:latin typeface="Cambria Math" panose="02040503050406030204" pitchFamily="18" charset="0"/>
                              </a:rPr>
                            </m:ctrlPr>
                          </m:mPr>
                          <m:mr>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0</m:t>
                              </m:r>
                            </m:e>
                          </m:mr>
                          <m:mr>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−1</m:t>
                              </m:r>
                            </m:e>
                          </m:mr>
                          <m:mr>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1</m:t>
                              </m:r>
                            </m:e>
                          </m:mr>
                        </m:m>
                      </m:e>
                    </m:d>
                  </m:oMath>
                </a14:m>
                <a:endParaRPr lang="en-US" sz="1400" dirty="0">
                  <a:solidFill>
                    <a:schemeClr val="tx1"/>
                  </a:solidFill>
                </a:endParaRPr>
              </a:p>
            </p:txBody>
          </p:sp>
        </mc:Choice>
        <mc:Fallback xmlns="">
          <p:sp>
            <p:nvSpPr>
              <p:cNvPr id="17" name="TextBox 16">
                <a:extLst>
                  <a:ext uri="{FF2B5EF4-FFF2-40B4-BE49-F238E27FC236}">
                    <a16:creationId xmlns:a16="http://schemas.microsoft.com/office/drawing/2014/main" id="{47A6CCB3-8245-FA1A-F3C4-1FF5550C7BC1}"/>
                  </a:ext>
                </a:extLst>
              </p:cNvPr>
              <p:cNvSpPr txBox="1">
                <a:spLocks noRot="1" noChangeAspect="1" noMove="1" noResize="1" noEditPoints="1" noAdjustHandles="1" noChangeArrowheads="1" noChangeShapeType="1" noTextEdit="1"/>
              </p:cNvSpPr>
              <p:nvPr/>
            </p:nvSpPr>
            <p:spPr>
              <a:xfrm>
                <a:off x="3053112" y="1897430"/>
                <a:ext cx="2468880" cy="662104"/>
              </a:xfrm>
              <a:prstGeom prst="rect">
                <a:avLst/>
              </a:prstGeom>
              <a:blipFill>
                <a:blip r:embed="rId5"/>
                <a:stretch>
                  <a:fillRect l="-741"/>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2F1EFE0-0AC7-1D4C-27D5-9AB0C46A516D}"/>
              </a:ext>
            </a:extLst>
          </p:cNvPr>
          <p:cNvSpPr txBox="1"/>
          <p:nvPr/>
        </p:nvSpPr>
        <p:spPr>
          <a:xfrm>
            <a:off x="457200" y="2723508"/>
            <a:ext cx="5219700" cy="523220"/>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dirty="0"/>
              <a:t> Primary "ideal" voltages to ground as a function of the primary line-to-ground voltages are: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9CB5503-A507-E74D-9FAD-B6F866804B46}"/>
                  </a:ext>
                </a:extLst>
              </p:cNvPr>
              <p:cNvSpPr txBox="1"/>
              <p:nvPr/>
            </p:nvSpPr>
            <p:spPr>
              <a:xfrm>
                <a:off x="1183704" y="3326339"/>
                <a:ext cx="2984436" cy="986296"/>
              </a:xfrm>
              <a:prstGeom prst="rect">
                <a:avLst/>
              </a:prstGeom>
              <a:noFill/>
            </p:spPr>
            <p:txBody>
              <a:bodyPr wrap="square">
                <a:spAutoFit/>
              </a:bodyPr>
              <a:lstStyle/>
              <a:p>
                <a14:m>
                  <m:oMath xmlns:m="http://schemas.openxmlformats.org/officeDocument/2006/math">
                    <m:m>
                      <m:mPr>
                        <m:plcHide m:val="on"/>
                        <m:mcs>
                          <m:mc>
                            <m:mcPr>
                              <m:count m:val="2"/>
                              <m:mcJc m:val="center"/>
                            </m:mcPr>
                          </m:mc>
                        </m:mcs>
                        <m:ctrlPr>
                          <a:rPr lang="en-US" sz="1400" i="1" smtClean="0">
                            <a:solidFill>
                              <a:schemeClr val="tx1"/>
                            </a:solidFill>
                            <a:latin typeface="Cambria Math" panose="02040503050406030204" pitchFamily="18" charset="0"/>
                          </a:rPr>
                        </m:ctrlPr>
                      </m:mPr>
                      <m:mr>
                        <m:e/>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𝐴𝑁</m:t>
                              </m:r>
                            </m:sub>
                          </m:sSub>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𝐴𝐺</m:t>
                              </m:r>
                            </m:sub>
                          </m:sSub>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𝑁𝐺</m:t>
                              </m:r>
                            </m:sub>
                          </m:sSub>
                        </m:e>
                      </m:mr>
                      <m:mr>
                        <m:e/>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𝐵𝑁</m:t>
                              </m:r>
                            </m:sub>
                          </m:sSub>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𝐵𝐺</m:t>
                              </m:r>
                            </m:sub>
                          </m:sSub>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𝑁𝐺</m:t>
                              </m:r>
                            </m:sub>
                          </m:sSub>
                        </m:e>
                      </m:mr>
                      <m:mr>
                        <m:e/>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𝐶𝑁</m:t>
                              </m:r>
                            </m:sub>
                          </m:sSub>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𝐶𝐺</m:t>
                              </m:r>
                            </m:sub>
                          </m:sSub>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𝑁𝐺</m:t>
                              </m:r>
                            </m:sub>
                          </m:sSub>
                        </m:e>
                      </m:mr>
                      <m:mr>
                        <m:e/>
                        <m:e>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𝐴𝐵𝐶</m:t>
                                      </m:r>
                                    </m:sub>
                                  </m:sSub>
                                </m:sub>
                              </m:sSub>
                            </m:e>
                          </m:d>
                          <m:r>
                            <a:rPr lang="en-US" sz="140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𝐺</m:t>
                                          </m:r>
                                        </m:e>
                                        <m:sub>
                                          <m:r>
                                            <a:rPr lang="en-US" sz="1400" i="1">
                                              <a:solidFill>
                                                <a:schemeClr val="tx1"/>
                                              </a:solidFill>
                                              <a:latin typeface="Cambria Math" panose="02040503050406030204" pitchFamily="18" charset="0"/>
                                            </a:rPr>
                                            <m:t>𝐴𝐵𝐶</m:t>
                                          </m:r>
                                        </m:sub>
                                      </m:sSub>
                                    </m:e>
                                  </m:d>
                                </m:sub>
                              </m:sSub>
                              <m:r>
                                <a:rPr lang="en-US" sz="1400" i="1">
                                  <a:solidFill>
                                    <a:schemeClr val="tx1"/>
                                  </a:solidFill>
                                  <a:latin typeface="Cambria Math" panose="02040503050406030204" pitchFamily="18" charset="0"/>
                                </a:rPr>
                                <m:t>−</m:t>
                              </m:r>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𝑉𝑁𝐺</m:t>
                              </m:r>
                              <m:r>
                                <a:rPr lang="en-US" sz="1400">
                                  <a:solidFill>
                                    <a:schemeClr val="tx1"/>
                                  </a:solidFill>
                                  <a:latin typeface="Cambria Math" panose="02040503050406030204" pitchFamily="18" charset="0"/>
                                </a:rPr>
                                <m:t>]</m:t>
                              </m:r>
                            </m:e>
                          </m:d>
                        </m:e>
                      </m:mr>
                    </m:m>
                  </m:oMath>
                </a14:m>
                <a:r>
                  <a:rPr lang="en-US" sz="1400" dirty="0">
                    <a:solidFill>
                      <a:schemeClr val="tx1"/>
                    </a:solidFill>
                  </a:rPr>
                  <a:t> </a:t>
                </a:r>
              </a:p>
            </p:txBody>
          </p:sp>
        </mc:Choice>
        <mc:Fallback xmlns="">
          <p:sp>
            <p:nvSpPr>
              <p:cNvPr id="21" name="TextBox 20">
                <a:extLst>
                  <a:ext uri="{FF2B5EF4-FFF2-40B4-BE49-F238E27FC236}">
                    <a16:creationId xmlns:a16="http://schemas.microsoft.com/office/drawing/2014/main" id="{69CB5503-A507-E74D-9FAD-B6F866804B46}"/>
                  </a:ext>
                </a:extLst>
              </p:cNvPr>
              <p:cNvSpPr txBox="1">
                <a:spLocks noRot="1" noChangeAspect="1" noMove="1" noResize="1" noEditPoints="1" noAdjustHandles="1" noChangeArrowheads="1" noChangeShapeType="1" noTextEdit="1"/>
              </p:cNvSpPr>
              <p:nvPr/>
            </p:nvSpPr>
            <p:spPr>
              <a:xfrm>
                <a:off x="1183704" y="3326339"/>
                <a:ext cx="2984436" cy="986296"/>
              </a:xfrm>
              <a:prstGeom prst="rect">
                <a:avLst/>
              </a:prstGeom>
              <a:blipFill>
                <a:blip r:embed="rId6"/>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568E2810-D902-9009-074B-5BC5B2212D0B}"/>
              </a:ext>
            </a:extLst>
          </p:cNvPr>
          <p:cNvSpPr txBox="1"/>
          <p:nvPr/>
        </p:nvSpPr>
        <p:spPr>
          <a:xfrm>
            <a:off x="926493" y="4392246"/>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26B8890-1C2C-E6ED-3A78-6EE98E9C7E6A}"/>
                  </a:ext>
                </a:extLst>
              </p:cNvPr>
              <p:cNvSpPr txBox="1"/>
              <p:nvPr/>
            </p:nvSpPr>
            <p:spPr>
              <a:xfrm>
                <a:off x="1376073" y="4481766"/>
                <a:ext cx="1543122" cy="7061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𝑉𝑁𝐺</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𝑁𝐺</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𝑁𝐺</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𝑁𝐺</m:t>
                                    </m:r>
                                  </m:sub>
                                </m:sSub>
                              </m:e>
                            </m:mr>
                          </m:m>
                        </m:e>
                      </m:d>
                    </m:oMath>
                  </m:oMathPara>
                </a14:m>
                <a:endParaRPr lang="en-US" sz="1400" dirty="0">
                  <a:solidFill>
                    <a:schemeClr val="tx1"/>
                  </a:solidFill>
                </a:endParaRPr>
              </a:p>
            </p:txBody>
          </p:sp>
        </mc:Choice>
        <mc:Fallback xmlns="">
          <p:sp>
            <p:nvSpPr>
              <p:cNvPr id="28" name="TextBox 27">
                <a:extLst>
                  <a:ext uri="{FF2B5EF4-FFF2-40B4-BE49-F238E27FC236}">
                    <a16:creationId xmlns:a16="http://schemas.microsoft.com/office/drawing/2014/main" id="{C26B8890-1C2C-E6ED-3A78-6EE98E9C7E6A}"/>
                  </a:ext>
                </a:extLst>
              </p:cNvPr>
              <p:cNvSpPr txBox="1">
                <a:spLocks noRot="1" noChangeAspect="1" noMove="1" noResize="1" noEditPoints="1" noAdjustHandles="1" noChangeArrowheads="1" noChangeShapeType="1" noTextEdit="1"/>
              </p:cNvSpPr>
              <p:nvPr/>
            </p:nvSpPr>
            <p:spPr>
              <a:xfrm>
                <a:off x="1376073" y="4481766"/>
                <a:ext cx="1543122" cy="706155"/>
              </a:xfrm>
              <a:prstGeom prst="rect">
                <a:avLst/>
              </a:prstGeom>
              <a:blipFill>
                <a:blip r:embed="rId7"/>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C8457F87-2032-CE37-B463-537A4108E7BB}"/>
              </a:ext>
            </a:extLst>
          </p:cNvPr>
          <p:cNvSpPr txBox="1"/>
          <p:nvPr/>
        </p:nvSpPr>
        <p:spPr>
          <a:xfrm>
            <a:off x="571500" y="5207548"/>
            <a:ext cx="8054340" cy="307777"/>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a:t>The primary line-to-line voltages across the "ideal" transformer windings are:</a:t>
            </a:r>
            <a:endParaRPr lang="en-US"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A577A42-EB07-7D60-6905-C1DDDEC77E9A}"/>
                  </a:ext>
                </a:extLst>
              </p:cNvPr>
              <p:cNvSpPr txBox="1"/>
              <p:nvPr/>
            </p:nvSpPr>
            <p:spPr>
              <a:xfrm>
                <a:off x="1101753" y="5567294"/>
                <a:ext cx="2520352" cy="3429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b="0" i="1" smtClean="0">
                                  <a:solidFill>
                                    <a:schemeClr val="tx1"/>
                                  </a:solidFill>
                                  <a:latin typeface="Cambria Math" panose="02040503050406030204" pitchFamily="18" charset="0"/>
                                </a:rPr>
                                <m:t>𝐿</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𝐿</m:t>
                                  </m:r>
                                </m:e>
                                <m:sub>
                                  <m:r>
                                    <a:rPr lang="en-US" sz="1400" b="0" i="1" smtClean="0">
                                      <a:solidFill>
                                        <a:schemeClr val="tx1"/>
                                      </a:solidFill>
                                      <a:latin typeface="Cambria Math" panose="02040503050406030204" pitchFamily="18" charset="0"/>
                                    </a:rPr>
                                    <m:t>𝐴𝐵𝐶</m:t>
                                  </m:r>
                                </m:sub>
                              </m:sSub>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𝐷𝑣</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𝑁</m:t>
                                  </m:r>
                                </m:e>
                                <m:sub>
                                  <m:r>
                                    <a:rPr lang="en-US" sz="1400" i="1">
                                      <a:solidFill>
                                        <a:schemeClr val="tx1"/>
                                      </a:solidFill>
                                      <a:latin typeface="Cambria Math" panose="02040503050406030204" pitchFamily="18" charset="0"/>
                                    </a:rPr>
                                    <m:t>𝐴𝐵𝐶</m:t>
                                  </m:r>
                                </m:sub>
                              </m:sSub>
                            </m:sub>
                          </m:sSub>
                        </m:e>
                      </m:d>
                    </m:oMath>
                  </m:oMathPara>
                </a14:m>
                <a:endParaRPr lang="en-US" sz="1400" dirty="0">
                  <a:solidFill>
                    <a:schemeClr val="tx1"/>
                  </a:solidFill>
                </a:endParaRPr>
              </a:p>
            </p:txBody>
          </p:sp>
        </mc:Choice>
        <mc:Fallback xmlns="">
          <p:sp>
            <p:nvSpPr>
              <p:cNvPr id="32" name="TextBox 31">
                <a:extLst>
                  <a:ext uri="{FF2B5EF4-FFF2-40B4-BE49-F238E27FC236}">
                    <a16:creationId xmlns:a16="http://schemas.microsoft.com/office/drawing/2014/main" id="{1A577A42-EB07-7D60-6905-C1DDDEC77E9A}"/>
                  </a:ext>
                </a:extLst>
              </p:cNvPr>
              <p:cNvSpPr txBox="1">
                <a:spLocks noRot="1" noChangeAspect="1" noMove="1" noResize="1" noEditPoints="1" noAdjustHandles="1" noChangeArrowheads="1" noChangeShapeType="1" noTextEdit="1"/>
              </p:cNvSpPr>
              <p:nvPr/>
            </p:nvSpPr>
            <p:spPr>
              <a:xfrm>
                <a:off x="1101753" y="5567294"/>
                <a:ext cx="2520352" cy="342979"/>
              </a:xfrm>
              <a:prstGeom prst="rect">
                <a:avLst/>
              </a:prstGeom>
              <a:blipFill>
                <a:blip r:embed="rId8"/>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CD9F420-90EE-D594-ED47-F68A5F1BADBB}"/>
              </a:ext>
            </a:extLst>
          </p:cNvPr>
          <p:cNvSpPr txBox="1"/>
          <p:nvPr/>
        </p:nvSpPr>
        <p:spPr>
          <a:xfrm>
            <a:off x="4471070" y="3956254"/>
            <a:ext cx="527709" cy="338554"/>
          </a:xfrm>
          <a:prstGeom prst="rect">
            <a:avLst/>
          </a:prstGeom>
          <a:noFill/>
        </p:spPr>
        <p:txBody>
          <a:bodyPr wrap="none" rtlCol="0">
            <a:spAutoFit/>
          </a:bodyPr>
          <a:lstStyle/>
          <a:p>
            <a:r>
              <a:rPr lang="en-US" sz="1600" dirty="0"/>
              <a:t>(10)</a:t>
            </a:r>
          </a:p>
        </p:txBody>
      </p:sp>
      <p:sp>
        <p:nvSpPr>
          <p:cNvPr id="6" name="TextBox 5">
            <a:extLst>
              <a:ext uri="{FF2B5EF4-FFF2-40B4-BE49-F238E27FC236}">
                <a16:creationId xmlns:a16="http://schemas.microsoft.com/office/drawing/2014/main" id="{566B0329-1110-1EF8-9361-F9798C231BB7}"/>
              </a:ext>
            </a:extLst>
          </p:cNvPr>
          <p:cNvSpPr txBox="1"/>
          <p:nvPr/>
        </p:nvSpPr>
        <p:spPr>
          <a:xfrm>
            <a:off x="4547270" y="5557873"/>
            <a:ext cx="527709" cy="338554"/>
          </a:xfrm>
          <a:prstGeom prst="rect">
            <a:avLst/>
          </a:prstGeom>
          <a:noFill/>
        </p:spPr>
        <p:txBody>
          <a:bodyPr wrap="none" rtlCol="0">
            <a:spAutoFit/>
          </a:bodyPr>
          <a:lstStyle/>
          <a:p>
            <a:r>
              <a:rPr lang="en-US" sz="1600" dirty="0"/>
              <a:t>(11)</a:t>
            </a:r>
          </a:p>
        </p:txBody>
      </p:sp>
    </p:spTree>
    <p:extLst>
      <p:ext uri="{BB962C8B-B14F-4D97-AF65-F5344CB8AC3E}">
        <p14:creationId xmlns:p14="http://schemas.microsoft.com/office/powerpoint/2010/main" val="258216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19</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818524"/>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2" name="TextBox 1">
            <a:extLst>
              <a:ext uri="{FF2B5EF4-FFF2-40B4-BE49-F238E27FC236}">
                <a16:creationId xmlns:a16="http://schemas.microsoft.com/office/drawing/2014/main" id="{21343B88-FEF1-6CE3-98AA-6C527DFEBFDE}"/>
              </a:ext>
            </a:extLst>
          </p:cNvPr>
          <p:cNvSpPr txBox="1"/>
          <p:nvPr/>
        </p:nvSpPr>
        <p:spPr>
          <a:xfrm>
            <a:off x="457200" y="1180693"/>
            <a:ext cx="5219700" cy="307777"/>
          </a:xfrm>
          <a:prstGeom prst="rect">
            <a:avLst/>
          </a:prstGeom>
          <a:noFill/>
        </p:spPr>
        <p:txBody>
          <a:bodyPr wrap="square">
            <a:spAutoFit/>
          </a:bodyPr>
          <a:lstStyle/>
          <a:p>
            <a:pPr algn="just">
              <a:spcBef>
                <a:spcPts val="600"/>
              </a:spcBef>
              <a:spcAft>
                <a:spcPts val="600"/>
              </a:spcAft>
              <a:buClr>
                <a:srgbClr val="C00000"/>
              </a:buClr>
            </a:pPr>
            <a:r>
              <a:rPr lang="en-US" sz="1400" dirty="0">
                <a:latin typeface="+mn-lt"/>
              </a:rPr>
              <a:t>On substitution Eq. (10) in Eq. (11)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9787EC-1CAC-255D-5721-CDCE9CE031CB}"/>
                  </a:ext>
                </a:extLst>
              </p:cNvPr>
              <p:cNvSpPr txBox="1"/>
              <p:nvPr/>
            </p:nvSpPr>
            <p:spPr>
              <a:xfrm>
                <a:off x="1183704" y="1481260"/>
                <a:ext cx="3695700" cy="1264257"/>
              </a:xfrm>
              <a:prstGeom prst="rect">
                <a:avLst/>
              </a:prstGeom>
              <a:noFill/>
            </p:spPr>
            <p:txBody>
              <a:bodyPr wrap="square">
                <a:spAutoFit/>
              </a:bodyPr>
              <a:lstStyle/>
              <a:p>
                <a:pPr algn="ctr"/>
                <a14:m>
                  <m:oMath xmlns:m="http://schemas.openxmlformats.org/officeDocument/2006/math">
                    <m:m>
                      <m:mPr>
                        <m:plcHide m:val="on"/>
                        <m:mcs>
                          <m:mc>
                            <m:mcPr>
                              <m:count m:val="2"/>
                              <m:mcJc m:val="center"/>
                            </m:mcPr>
                          </m:mc>
                        </m:mcs>
                        <m:ctrlPr>
                          <a:rPr lang="en-US" sz="1400" i="1" smtClean="0">
                            <a:solidFill>
                              <a:schemeClr val="tx1"/>
                            </a:solidFill>
                            <a:latin typeface="Cambria Math" panose="02040503050406030204" pitchFamily="18" charset="0"/>
                          </a:rPr>
                        </m:ctrlPr>
                      </m:mPr>
                      <m:mr>
                        <m:e/>
                        <m:e>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𝐿</m:t>
                                      </m:r>
                                    </m:e>
                                    <m:sub>
                                      <m:r>
                                        <a:rPr lang="en-US" sz="1400" i="1">
                                          <a:solidFill>
                                            <a:schemeClr val="tx1"/>
                                          </a:solidFill>
                                          <a:latin typeface="Cambria Math" panose="02040503050406030204" pitchFamily="18" charset="0"/>
                                        </a:rPr>
                                        <m:t>𝐴𝐵𝐶</m:t>
                                      </m:r>
                                    </m:sub>
                                  </m:sSub>
                                </m:sub>
                              </m:sSub>
                            </m:e>
                          </m:d>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𝐷𝑣</m:t>
                          </m:r>
                          <m:r>
                            <a:rPr lang="en-US" sz="140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𝐺</m:t>
                                          </m:r>
                                        </m:e>
                                        <m:sub>
                                          <m:r>
                                            <a:rPr lang="en-US" sz="1400" i="1">
                                              <a:solidFill>
                                                <a:schemeClr val="tx1"/>
                                              </a:solidFill>
                                              <a:latin typeface="Cambria Math" panose="02040503050406030204" pitchFamily="18" charset="0"/>
                                            </a:rPr>
                                            <m:t>𝐴𝐵𝐶</m:t>
                                          </m:r>
                                        </m:sub>
                                      </m:sSub>
                                    </m:e>
                                  </m:d>
                                </m:sub>
                              </m:sSub>
                            </m:e>
                          </m:d>
                          <m:r>
                            <a:rPr lang="en-US" sz="1400" i="1">
                              <a:solidFill>
                                <a:schemeClr val="tx1"/>
                              </a:solidFill>
                              <a:latin typeface="Cambria Math" panose="02040503050406030204" pitchFamily="18" charset="0"/>
                            </a:rPr>
                            <m:t>−</m:t>
                          </m:r>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𝐷𝑣</m:t>
                          </m:r>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𝑉𝑁𝐺</m:t>
                          </m:r>
                          <m:r>
                            <a:rPr lang="en-US" sz="1400">
                              <a:solidFill>
                                <a:schemeClr val="tx1"/>
                              </a:solidFill>
                              <a:latin typeface="Cambria Math" panose="02040503050406030204" pitchFamily="18" charset="0"/>
                            </a:rPr>
                            <m:t>]</m:t>
                          </m:r>
                        </m:e>
                      </m:mr>
                      <m:mr>
                        <m:e/>
                        <m:e>
                          <m:r>
                            <m:rPr>
                              <m:nor/>
                            </m:rPr>
                            <a:rPr lang="en-US" sz="1400" i="1">
                              <a:solidFill>
                                <a:schemeClr val="tx1"/>
                              </a:solidFill>
                            </a:rPr>
                            <m:t> </m:t>
                          </m:r>
                          <m:r>
                            <m:rPr>
                              <m:nor/>
                            </m:rPr>
                            <a:rPr lang="en-US" sz="1400" smtClean="0">
                              <a:solidFill>
                                <a:srgbClr val="FF0000"/>
                              </a:solidFill>
                            </a:rPr>
                            <m:t>however</m:t>
                          </m:r>
                          <m:r>
                            <m:rPr>
                              <m:nor/>
                            </m:rPr>
                            <a:rPr lang="en-US" sz="1400" b="0" i="0" smtClean="0">
                              <a:solidFill>
                                <a:srgbClr val="FF0000"/>
                              </a:solidFill>
                            </a:rPr>
                            <m:t>,</m:t>
                          </m:r>
                          <m:r>
                            <m:rPr>
                              <m:nor/>
                            </m:rPr>
                            <a:rPr lang="en-US" sz="1400" i="1" smtClean="0">
                              <a:solidFill>
                                <a:srgbClr val="FF0000"/>
                              </a:solidFill>
                            </a:rPr>
                            <m:t> </m:t>
                          </m:r>
                        </m:e>
                      </m:mr>
                      <m:mr>
                        <m:e/>
                        <m:e>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𝐷𝑣</m:t>
                          </m:r>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𝑉𝑁𝐺</m:t>
                          </m:r>
                          <m:r>
                            <a:rPr lang="en-US" sz="1400">
                              <a:solidFill>
                                <a:schemeClr val="tx1"/>
                              </a:solidFill>
                              <a:latin typeface="Cambria Math" panose="02040503050406030204" pitchFamily="18" charset="0"/>
                            </a:rPr>
                            <m:t>]=[0]</m:t>
                          </m:r>
                        </m:e>
                      </m:mr>
                      <m:mr>
                        <m:e/>
                        <m:e>
                          <m:r>
                            <m:rPr>
                              <m:nor/>
                            </m:rPr>
                            <a:rPr lang="en-US" sz="1400" i="1">
                              <a:solidFill>
                                <a:schemeClr val="tx1"/>
                              </a:solidFill>
                            </a:rPr>
                            <m:t> </m:t>
                          </m:r>
                          <m:r>
                            <m:rPr>
                              <m:nor/>
                            </m:rPr>
                            <a:rPr lang="en-US" sz="1400" smtClean="0">
                              <a:solidFill>
                                <a:srgbClr val="FF0000"/>
                              </a:solidFill>
                            </a:rPr>
                            <m:t>therefore</m:t>
                          </m:r>
                          <m:r>
                            <m:rPr>
                              <m:nor/>
                            </m:rPr>
                            <a:rPr lang="en-US" sz="1400" b="0" i="1" smtClean="0">
                              <a:solidFill>
                                <a:srgbClr val="FF0000"/>
                              </a:solidFill>
                            </a:rPr>
                            <m:t>,</m:t>
                          </m:r>
                          <m:r>
                            <m:rPr>
                              <m:nor/>
                            </m:rPr>
                            <a:rPr lang="en-US" sz="1400" i="1" smtClean="0">
                              <a:solidFill>
                                <a:srgbClr val="FF0000"/>
                              </a:solidFill>
                            </a:rPr>
                            <m:t> </m:t>
                          </m:r>
                        </m:e>
                      </m:mr>
                      <m:mr>
                        <m:e/>
                        <m:e>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𝐿</m:t>
                                      </m:r>
                                    </m:e>
                                    <m:sub>
                                      <m:r>
                                        <a:rPr lang="en-US" sz="1400" i="1">
                                          <a:solidFill>
                                            <a:schemeClr val="tx1"/>
                                          </a:solidFill>
                                          <a:latin typeface="Cambria Math" panose="02040503050406030204" pitchFamily="18" charset="0"/>
                                        </a:rPr>
                                        <m:t>𝐴𝐵𝐶</m:t>
                                      </m:r>
                                    </m:sub>
                                  </m:sSub>
                                </m:sub>
                              </m:sSub>
                            </m:e>
                          </m:d>
                          <m:r>
                            <a:rPr lang="en-US" sz="140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𝐷𝑣</m:t>
                          </m:r>
                          <m:r>
                            <a:rPr lang="en-US" sz="140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𝑇</m:t>
                                  </m:r>
                                </m:e>
                                <m:sub>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𝐿</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𝐺</m:t>
                                          </m:r>
                                        </m:e>
                                        <m:sub>
                                          <m:r>
                                            <a:rPr lang="en-US" sz="1400" i="1">
                                              <a:solidFill>
                                                <a:schemeClr val="tx1"/>
                                              </a:solidFill>
                                              <a:latin typeface="Cambria Math" panose="02040503050406030204" pitchFamily="18" charset="0"/>
                                            </a:rPr>
                                            <m:t>𝐴𝐵𝐶</m:t>
                                          </m:r>
                                        </m:sub>
                                      </m:sSub>
                                    </m:e>
                                  </m:d>
                                </m:sub>
                              </m:sSub>
                            </m:e>
                          </m:d>
                        </m:e>
                      </m:mr>
                    </m:m>
                  </m:oMath>
                </a14:m>
                <a:r>
                  <a:rPr lang="en-US" sz="1400" dirty="0">
                    <a:solidFill>
                      <a:schemeClr val="tx1"/>
                    </a:solidFill>
                  </a:rPr>
                  <a:t> </a:t>
                </a:r>
              </a:p>
            </p:txBody>
          </p:sp>
        </mc:Choice>
        <mc:Fallback xmlns="">
          <p:sp>
            <p:nvSpPr>
              <p:cNvPr id="4" name="TextBox 3">
                <a:extLst>
                  <a:ext uri="{FF2B5EF4-FFF2-40B4-BE49-F238E27FC236}">
                    <a16:creationId xmlns:a16="http://schemas.microsoft.com/office/drawing/2014/main" id="{F99787EC-1CAC-255D-5721-CDCE9CE031CB}"/>
                  </a:ext>
                </a:extLst>
              </p:cNvPr>
              <p:cNvSpPr txBox="1">
                <a:spLocks noRot="1" noChangeAspect="1" noMove="1" noResize="1" noEditPoints="1" noAdjustHandles="1" noChangeArrowheads="1" noChangeShapeType="1" noTextEdit="1"/>
              </p:cNvSpPr>
              <p:nvPr/>
            </p:nvSpPr>
            <p:spPr>
              <a:xfrm>
                <a:off x="1183704" y="1481260"/>
                <a:ext cx="3695700" cy="126425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8457F87-2032-CE37-B463-537A4108E7BB}"/>
                  </a:ext>
                </a:extLst>
              </p:cNvPr>
              <p:cNvSpPr txBox="1"/>
              <p:nvPr/>
            </p:nvSpPr>
            <p:spPr>
              <a:xfrm>
                <a:off x="457200" y="2892195"/>
                <a:ext cx="5364480" cy="2646878"/>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dirty="0"/>
                  <a:t>In Eq. 12, the "ideal" line-to-line voltages are known.</a:t>
                </a:r>
              </a:p>
              <a:p>
                <a:r>
                  <a:rPr lang="en-US" dirty="0"/>
                  <a:t>The “ideal” line-to-neutral voltages are needed to continue the forward sweep.</a:t>
                </a:r>
              </a:p>
              <a:p>
                <a:r>
                  <a:rPr lang="en-US" dirty="0"/>
                  <a:t>In Eq. 11, it appears that the line-to neutral voltages can be computed by using the inverse of the matrix </a:t>
                </a:r>
                <a14:m>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𝐷𝑣</m:t>
                        </m:r>
                      </m:e>
                    </m:d>
                    <m:r>
                      <a:rPr lang="en-US" sz="1400" b="0" i="0" smtClean="0">
                        <a:solidFill>
                          <a:schemeClr val="tx1"/>
                        </a:solidFill>
                        <a:latin typeface="Cambria Math" panose="02040503050406030204" pitchFamily="18" charset="0"/>
                      </a:rPr>
                      <m:t>, </m:t>
                    </m:r>
                  </m:oMath>
                </a14:m>
                <a:r>
                  <a:rPr lang="en-US" dirty="0"/>
                  <a:t>however the matrix is singular.</a:t>
                </a:r>
              </a:p>
              <a:p>
                <a:r>
                  <a:rPr lang="en-US" dirty="0"/>
                  <a:t>Two of the equations in Eq. (11) can be used, but a third independent equation is needed. </a:t>
                </a:r>
              </a:p>
              <a:p>
                <a:r>
                  <a:rPr lang="en-US" dirty="0"/>
                  <a:t>The two equations from (11) that will be used are:</a:t>
                </a:r>
              </a:p>
            </p:txBody>
          </p:sp>
        </mc:Choice>
        <mc:Fallback xmlns="">
          <p:sp>
            <p:nvSpPr>
              <p:cNvPr id="30" name="TextBox 29">
                <a:extLst>
                  <a:ext uri="{FF2B5EF4-FFF2-40B4-BE49-F238E27FC236}">
                    <a16:creationId xmlns:a16="http://schemas.microsoft.com/office/drawing/2014/main" id="{C8457F87-2032-CE37-B463-537A4108E7BB}"/>
                  </a:ext>
                </a:extLst>
              </p:cNvPr>
              <p:cNvSpPr txBox="1">
                <a:spLocks noRot="1" noChangeAspect="1" noMove="1" noResize="1" noEditPoints="1" noAdjustHandles="1" noChangeArrowheads="1" noChangeShapeType="1" noTextEdit="1"/>
              </p:cNvSpPr>
              <p:nvPr/>
            </p:nvSpPr>
            <p:spPr>
              <a:xfrm>
                <a:off x="457200" y="2892195"/>
                <a:ext cx="5364480" cy="2646878"/>
              </a:xfrm>
              <a:prstGeom prst="rect">
                <a:avLst/>
              </a:prstGeom>
              <a:blipFill>
                <a:blip r:embed="rId4"/>
                <a:stretch>
                  <a:fillRect l="-114" t="-230" r="-341" b="-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A577A42-EB07-7D60-6905-C1DDDEC77E9A}"/>
                  </a:ext>
                </a:extLst>
              </p:cNvPr>
              <p:cNvSpPr txBox="1"/>
              <p:nvPr/>
            </p:nvSpPr>
            <p:spPr>
              <a:xfrm>
                <a:off x="1771378" y="5521831"/>
                <a:ext cx="2520352" cy="4904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400" i="1">
                              <a:latin typeface="Cambria Math" panose="02040503050406030204" pitchFamily="18" charset="0"/>
                            </a:rPr>
                          </m:ctrlPr>
                        </m:mPr>
                        <m:mr>
                          <m:e/>
                          <m:e>
                            <m:r>
                              <a:rPr lang="en-US" sz="1400" i="1">
                                <a:latin typeface="Cambria Math" panose="02040503050406030204" pitchFamily="18" charset="0"/>
                              </a:rPr>
                              <m:t>𝑉</m:t>
                            </m:r>
                            <m:sSub>
                              <m:sSubPr>
                                <m:ctrlPr>
                                  <a:rPr lang="en-US" sz="1400" i="1">
                                    <a:latin typeface="Cambria Math" panose="02040503050406030204" pitchFamily="18" charset="0"/>
                                  </a:rPr>
                                </m:ctrlPr>
                              </m:sSubPr>
                              <m:e>
                                <m:r>
                                  <a:rPr lang="en-US" sz="1400" i="1">
                                    <a:latin typeface="Cambria Math" panose="02040503050406030204" pitchFamily="18" charset="0"/>
                                  </a:rPr>
                                  <m:t>𝑇</m:t>
                                </m:r>
                              </m:e>
                              <m:sub>
                                <m:r>
                                  <a:rPr lang="en-US" sz="1400" i="1">
                                    <a:latin typeface="Cambria Math" panose="02040503050406030204" pitchFamily="18" charset="0"/>
                                  </a:rPr>
                                  <m:t>𝐵𝐶</m:t>
                                </m:r>
                              </m:sub>
                            </m:sSub>
                            <m:r>
                              <a:rPr lang="en-US" sz="1400">
                                <a:latin typeface="Cambria Math" panose="02040503050406030204" pitchFamily="18" charset="0"/>
                              </a:rPr>
                              <m:t>=</m:t>
                            </m:r>
                            <m:r>
                              <a:rPr lang="en-US" sz="1400" i="1">
                                <a:latin typeface="Cambria Math" panose="02040503050406030204" pitchFamily="18" charset="0"/>
                              </a:rPr>
                              <m:t>𝑉</m:t>
                            </m:r>
                            <m:sSub>
                              <m:sSubPr>
                                <m:ctrlPr>
                                  <a:rPr lang="en-US" sz="1400" i="1">
                                    <a:latin typeface="Cambria Math" panose="02040503050406030204" pitchFamily="18" charset="0"/>
                                  </a:rPr>
                                </m:ctrlPr>
                              </m:sSubPr>
                              <m:e>
                                <m:r>
                                  <a:rPr lang="en-US" sz="1400" i="1">
                                    <a:latin typeface="Cambria Math" panose="02040503050406030204" pitchFamily="18" charset="0"/>
                                  </a:rPr>
                                  <m:t>𝑇</m:t>
                                </m:r>
                              </m:e>
                              <m:sub>
                                <m:r>
                                  <a:rPr lang="en-US" sz="1400" i="1">
                                    <a:latin typeface="Cambria Math" panose="02040503050406030204" pitchFamily="18" charset="0"/>
                                  </a:rPr>
                                  <m:t>𝐵𝑁</m:t>
                                </m:r>
                              </m:sub>
                            </m:sSub>
                            <m:r>
                              <a:rPr lang="en-US" sz="1400" i="1">
                                <a:latin typeface="Cambria Math" panose="02040503050406030204" pitchFamily="18" charset="0"/>
                              </a:rPr>
                              <m:t>−</m:t>
                            </m:r>
                            <m:r>
                              <a:rPr lang="en-US" sz="1400" i="1">
                                <a:latin typeface="Cambria Math" panose="02040503050406030204" pitchFamily="18" charset="0"/>
                              </a:rPr>
                              <m:t>𝑉</m:t>
                            </m:r>
                            <m:sSub>
                              <m:sSubPr>
                                <m:ctrlPr>
                                  <a:rPr lang="en-US" sz="1400" i="1">
                                    <a:latin typeface="Cambria Math" panose="02040503050406030204" pitchFamily="18" charset="0"/>
                                  </a:rPr>
                                </m:ctrlPr>
                              </m:sSubPr>
                              <m:e>
                                <m:r>
                                  <a:rPr lang="en-US" sz="1400" i="1">
                                    <a:latin typeface="Cambria Math" panose="02040503050406030204" pitchFamily="18" charset="0"/>
                                  </a:rPr>
                                  <m:t>𝑇</m:t>
                                </m:r>
                              </m:e>
                              <m:sub>
                                <m:r>
                                  <a:rPr lang="en-US" sz="1400" i="1">
                                    <a:latin typeface="Cambria Math" panose="02040503050406030204" pitchFamily="18" charset="0"/>
                                  </a:rPr>
                                  <m:t>𝐶𝑁</m:t>
                                </m:r>
                              </m:sub>
                            </m:sSub>
                          </m:e>
                        </m:mr>
                        <m:mr>
                          <m:e/>
                          <m:e>
                            <m:r>
                              <a:rPr lang="en-US" sz="1400" i="1">
                                <a:latin typeface="Cambria Math" panose="02040503050406030204" pitchFamily="18" charset="0"/>
                              </a:rPr>
                              <m:t>𝑉</m:t>
                            </m:r>
                            <m:sSub>
                              <m:sSubPr>
                                <m:ctrlPr>
                                  <a:rPr lang="en-US" sz="1400" i="1">
                                    <a:latin typeface="Cambria Math" panose="02040503050406030204" pitchFamily="18" charset="0"/>
                                  </a:rPr>
                                </m:ctrlPr>
                              </m:sSubPr>
                              <m:e>
                                <m:r>
                                  <a:rPr lang="en-US" sz="1400" i="1">
                                    <a:latin typeface="Cambria Math" panose="02040503050406030204" pitchFamily="18" charset="0"/>
                                  </a:rPr>
                                  <m:t>𝑇</m:t>
                                </m:r>
                              </m:e>
                              <m:sub>
                                <m:r>
                                  <a:rPr lang="en-US" sz="1400" i="1">
                                    <a:latin typeface="Cambria Math" panose="02040503050406030204" pitchFamily="18" charset="0"/>
                                  </a:rPr>
                                  <m:t>𝐶𝐴</m:t>
                                </m:r>
                              </m:sub>
                            </m:sSub>
                            <m:r>
                              <a:rPr lang="en-US" sz="1400">
                                <a:latin typeface="Cambria Math" panose="02040503050406030204" pitchFamily="18" charset="0"/>
                              </a:rPr>
                              <m:t>=</m:t>
                            </m:r>
                            <m:r>
                              <a:rPr lang="en-US" sz="1400" i="1">
                                <a:latin typeface="Cambria Math" panose="02040503050406030204" pitchFamily="18" charset="0"/>
                              </a:rPr>
                              <m:t>𝑉</m:t>
                            </m:r>
                            <m:sSub>
                              <m:sSubPr>
                                <m:ctrlPr>
                                  <a:rPr lang="en-US" sz="1400" i="1">
                                    <a:latin typeface="Cambria Math" panose="02040503050406030204" pitchFamily="18" charset="0"/>
                                  </a:rPr>
                                </m:ctrlPr>
                              </m:sSubPr>
                              <m:e>
                                <m:r>
                                  <a:rPr lang="en-US" sz="1400" i="1">
                                    <a:latin typeface="Cambria Math" panose="02040503050406030204" pitchFamily="18" charset="0"/>
                                  </a:rPr>
                                  <m:t>𝑇</m:t>
                                </m:r>
                              </m:e>
                              <m:sub>
                                <m:r>
                                  <a:rPr lang="en-US" sz="1400" i="1">
                                    <a:latin typeface="Cambria Math" panose="02040503050406030204" pitchFamily="18" charset="0"/>
                                  </a:rPr>
                                  <m:t>𝐶𝑁</m:t>
                                </m:r>
                              </m:sub>
                            </m:sSub>
                            <m:r>
                              <a:rPr lang="en-US" sz="1400" i="1">
                                <a:latin typeface="Cambria Math" panose="02040503050406030204" pitchFamily="18" charset="0"/>
                              </a:rPr>
                              <m:t>−</m:t>
                            </m:r>
                            <m:r>
                              <a:rPr lang="en-US" sz="1400" i="1">
                                <a:latin typeface="Cambria Math" panose="02040503050406030204" pitchFamily="18" charset="0"/>
                              </a:rPr>
                              <m:t>𝑉</m:t>
                            </m:r>
                            <m:sSub>
                              <m:sSubPr>
                                <m:ctrlPr>
                                  <a:rPr lang="en-US" sz="1400" i="1">
                                    <a:latin typeface="Cambria Math" panose="02040503050406030204" pitchFamily="18" charset="0"/>
                                  </a:rPr>
                                </m:ctrlPr>
                              </m:sSubPr>
                              <m:e>
                                <m:r>
                                  <a:rPr lang="en-US" sz="1400" i="1">
                                    <a:latin typeface="Cambria Math" panose="02040503050406030204" pitchFamily="18" charset="0"/>
                                  </a:rPr>
                                  <m:t>𝑇</m:t>
                                </m:r>
                              </m:e>
                              <m:sub>
                                <m:r>
                                  <a:rPr lang="en-US" sz="1400" i="1">
                                    <a:latin typeface="Cambria Math" panose="02040503050406030204" pitchFamily="18" charset="0"/>
                                  </a:rPr>
                                  <m:t>𝐴𝑁</m:t>
                                </m:r>
                              </m:sub>
                            </m:sSub>
                          </m:e>
                        </m:mr>
                      </m:m>
                    </m:oMath>
                  </m:oMathPara>
                </a14:m>
                <a:endParaRPr lang="en-US" sz="1400" dirty="0">
                  <a:solidFill>
                    <a:schemeClr val="tx1"/>
                  </a:solidFill>
                </a:endParaRPr>
              </a:p>
            </p:txBody>
          </p:sp>
        </mc:Choice>
        <mc:Fallback xmlns="">
          <p:sp>
            <p:nvSpPr>
              <p:cNvPr id="32" name="TextBox 31">
                <a:extLst>
                  <a:ext uri="{FF2B5EF4-FFF2-40B4-BE49-F238E27FC236}">
                    <a16:creationId xmlns:a16="http://schemas.microsoft.com/office/drawing/2014/main" id="{1A577A42-EB07-7D60-6905-C1DDDEC77E9A}"/>
                  </a:ext>
                </a:extLst>
              </p:cNvPr>
              <p:cNvSpPr txBox="1">
                <a:spLocks noRot="1" noChangeAspect="1" noMove="1" noResize="1" noEditPoints="1" noAdjustHandles="1" noChangeArrowheads="1" noChangeShapeType="1" noTextEdit="1"/>
              </p:cNvSpPr>
              <p:nvPr/>
            </p:nvSpPr>
            <p:spPr>
              <a:xfrm>
                <a:off x="1771378" y="5521831"/>
                <a:ext cx="2520352" cy="490455"/>
              </a:xfrm>
              <a:prstGeom prst="rect">
                <a:avLst/>
              </a:prstGeom>
              <a:blipFill>
                <a:blip r:embed="rId5"/>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60CFC4A-A743-FC47-07B4-4CE091370F16}"/>
              </a:ext>
            </a:extLst>
          </p:cNvPr>
          <p:cNvSpPr txBox="1"/>
          <p:nvPr/>
        </p:nvSpPr>
        <p:spPr>
          <a:xfrm>
            <a:off x="5014297" y="1478812"/>
            <a:ext cx="527709" cy="338554"/>
          </a:xfrm>
          <a:prstGeom prst="rect">
            <a:avLst/>
          </a:prstGeom>
          <a:noFill/>
        </p:spPr>
        <p:txBody>
          <a:bodyPr wrap="none" rtlCol="0">
            <a:spAutoFit/>
          </a:bodyPr>
          <a:lstStyle/>
          <a:p>
            <a:r>
              <a:rPr lang="en-US" sz="1600" dirty="0"/>
              <a:t>(12)</a:t>
            </a:r>
          </a:p>
        </p:txBody>
      </p:sp>
      <p:sp>
        <p:nvSpPr>
          <p:cNvPr id="36" name="TextBox 35">
            <a:extLst>
              <a:ext uri="{FF2B5EF4-FFF2-40B4-BE49-F238E27FC236}">
                <a16:creationId xmlns:a16="http://schemas.microsoft.com/office/drawing/2014/main" id="{D1699CB5-5B0B-9902-1192-0079233B832A}"/>
              </a:ext>
            </a:extLst>
          </p:cNvPr>
          <p:cNvSpPr txBox="1"/>
          <p:nvPr/>
        </p:nvSpPr>
        <p:spPr>
          <a:xfrm>
            <a:off x="5014297" y="5539073"/>
            <a:ext cx="527709" cy="338554"/>
          </a:xfrm>
          <a:prstGeom prst="rect">
            <a:avLst/>
          </a:prstGeom>
          <a:noFill/>
        </p:spPr>
        <p:txBody>
          <a:bodyPr wrap="none" rtlCol="0">
            <a:spAutoFit/>
          </a:bodyPr>
          <a:lstStyle/>
          <a:p>
            <a:r>
              <a:rPr lang="en-US" sz="1600" dirty="0"/>
              <a:t>(13)</a:t>
            </a:r>
          </a:p>
        </p:txBody>
      </p:sp>
    </p:spTree>
    <p:extLst>
      <p:ext uri="{BB962C8B-B14F-4D97-AF65-F5344CB8AC3E}">
        <p14:creationId xmlns:p14="http://schemas.microsoft.com/office/powerpoint/2010/main" val="424380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399" y="1808486"/>
            <a:ext cx="6507893" cy="1169551"/>
          </a:xfrm>
          <a:prstGeom prst="rect">
            <a:avLst/>
          </a:prstGeom>
        </p:spPr>
        <p:txBody>
          <a:bodyPr wrap="square">
            <a:spAutoFit/>
          </a:bodyPr>
          <a:lstStyle/>
          <a:p>
            <a:pPr lvl="0" algn="ctr"/>
            <a:r>
              <a:rPr lang="en-US" sz="3500" b="1" dirty="0">
                <a:solidFill>
                  <a:srgbClr val="C8102E"/>
                </a:solidFill>
                <a:latin typeface="Univers 67 CondensedBold"/>
              </a:rPr>
              <a:t>Center-Tapped Transformers and Secondaries</a:t>
            </a:r>
            <a:endParaRPr kumimoji="0" lang="en-US" sz="3500" b="1" i="0" u="none" strike="noStrike" kern="1200" cap="none" spc="0" normalizeH="0" baseline="0" noProof="0" dirty="0">
              <a:ln>
                <a:noFill/>
              </a:ln>
              <a:solidFill>
                <a:srgbClr val="C8102E"/>
              </a:solidFill>
              <a:effectLst/>
              <a:uLnTx/>
              <a:uFillTx/>
              <a:latin typeface="Univers 67 CondensedBold"/>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a:rPr>
              <a:t>Acknowledgement: The slides are developed based in part on Distribution System Modeling and Analysis, 4</a:t>
            </a:r>
            <a:r>
              <a:rPr lang="en-US" sz="2000" baseline="30000" dirty="0">
                <a:solidFill>
                  <a:prstClr val="black">
                    <a:tint val="75000"/>
                  </a:prstClr>
                </a:solidFill>
                <a:latin typeface="Calibri"/>
              </a:rPr>
              <a:t>th</a:t>
            </a:r>
            <a:r>
              <a:rPr lang="en-US" sz="2000" dirty="0">
                <a:solidFill>
                  <a:prstClr val="black">
                    <a:tint val="75000"/>
                  </a:prstClr>
                </a:solidFill>
                <a:latin typeface="Calibri"/>
              </a:rPr>
              <a:t> edition, William H. </a:t>
            </a:r>
            <a:r>
              <a:rPr lang="en-US" sz="2000" dirty="0" err="1">
                <a:solidFill>
                  <a:prstClr val="black">
                    <a:tint val="75000"/>
                  </a:prstClr>
                </a:solidFill>
                <a:latin typeface="Calibri"/>
              </a:rPr>
              <a:t>Kersting</a:t>
            </a:r>
            <a:r>
              <a:rPr lang="en-US" sz="2000" dirty="0">
                <a:solidFill>
                  <a:prstClr val="black">
                    <a:tint val="75000"/>
                  </a:prstClr>
                </a:solidFill>
                <a:latin typeface="Calibri"/>
              </a:rPr>
              <a:t>, CRC Press, 2017 </a:t>
            </a:r>
          </a:p>
        </p:txBody>
      </p:sp>
    </p:spTree>
    <p:extLst>
      <p:ext uri="{BB962C8B-B14F-4D97-AF65-F5344CB8AC3E}">
        <p14:creationId xmlns:p14="http://schemas.microsoft.com/office/powerpoint/2010/main" val="1025076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20</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818524"/>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30" name="TextBox 29">
            <a:extLst>
              <a:ext uri="{FF2B5EF4-FFF2-40B4-BE49-F238E27FC236}">
                <a16:creationId xmlns:a16="http://schemas.microsoft.com/office/drawing/2014/main" id="{C8457F87-2032-CE37-B463-537A4108E7BB}"/>
              </a:ext>
            </a:extLst>
          </p:cNvPr>
          <p:cNvSpPr txBox="1"/>
          <p:nvPr/>
        </p:nvSpPr>
        <p:spPr>
          <a:xfrm>
            <a:off x="510540" y="1166954"/>
            <a:ext cx="5364480" cy="1107996"/>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dirty="0"/>
              <a:t>The third independent equation comes from writing Kirchhoff's Voltage Law (KVL) around the delta secondary.</a:t>
            </a:r>
          </a:p>
          <a:p>
            <a:r>
              <a:rPr lang="en-US" dirty="0"/>
              <a:t>The sum of the secondary voltages around the delta must be equal to zero.</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A810AA8-2A3C-9949-880A-0892EFA3A75A}"/>
                  </a:ext>
                </a:extLst>
              </p:cNvPr>
              <p:cNvSpPr txBox="1"/>
              <p:nvPr/>
            </p:nvSpPr>
            <p:spPr>
              <a:xfrm>
                <a:off x="800100" y="2225907"/>
                <a:ext cx="217932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836967"/>
                              </a:solidFill>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𝑎𝑛</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𝑛𝑏</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𝑏𝑐</m:t>
                          </m:r>
                        </m:sub>
                      </m:sSub>
                      <m:r>
                        <a:rPr lang="en-US" sz="1400" i="0">
                          <a:latin typeface="Cambria Math" panose="02040503050406030204" pitchFamily="18" charset="0"/>
                        </a:rPr>
                        <m:t>+</m:t>
                      </m:r>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𝑐𝑎</m:t>
                          </m:r>
                        </m:sub>
                      </m:sSub>
                      <m:r>
                        <a:rPr lang="en-US" sz="1400" i="0">
                          <a:latin typeface="Cambria Math" panose="02040503050406030204" pitchFamily="18" charset="0"/>
                        </a:rPr>
                        <m:t>=0</m:t>
                      </m:r>
                    </m:oMath>
                  </m:oMathPara>
                </a14:m>
                <a:endParaRPr lang="en-US" sz="1400" dirty="0"/>
              </a:p>
            </p:txBody>
          </p:sp>
        </mc:Choice>
        <mc:Fallback xmlns="">
          <p:sp>
            <p:nvSpPr>
              <p:cNvPr id="10" name="TextBox 9">
                <a:extLst>
                  <a:ext uri="{FF2B5EF4-FFF2-40B4-BE49-F238E27FC236}">
                    <a16:creationId xmlns:a16="http://schemas.microsoft.com/office/drawing/2014/main" id="{4A810AA8-2A3C-9949-880A-0892EFA3A75A}"/>
                  </a:ext>
                </a:extLst>
              </p:cNvPr>
              <p:cNvSpPr txBox="1">
                <a:spLocks noRot="1" noChangeAspect="1" noMove="1" noResize="1" noEditPoints="1" noAdjustHandles="1" noChangeArrowheads="1" noChangeShapeType="1" noTextEdit="1"/>
              </p:cNvSpPr>
              <p:nvPr/>
            </p:nvSpPr>
            <p:spPr>
              <a:xfrm>
                <a:off x="800100" y="2225907"/>
                <a:ext cx="2179320"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9055BF-ABD4-7050-AB00-A30BCAF3BCF6}"/>
                  </a:ext>
                </a:extLst>
              </p:cNvPr>
              <p:cNvSpPr txBox="1"/>
              <p:nvPr/>
            </p:nvSpPr>
            <p:spPr>
              <a:xfrm>
                <a:off x="800101" y="2579142"/>
                <a:ext cx="477012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𝑉</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𝑎𝑛</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0">
                              <a:latin typeface="Cambria Math" panose="02040503050406030204" pitchFamily="18" charset="0"/>
                            </a:rPr>
                            <m:t>1</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𝑛𝑎</m:t>
                          </m:r>
                        </m:sub>
                      </m:sSub>
                      <m:r>
                        <a:rPr lang="en-US" sz="1200" i="0">
                          <a:latin typeface="Cambria Math" panose="02040503050406030204" pitchFamily="18" charset="0"/>
                        </a:rPr>
                        <m:t>+</m:t>
                      </m:r>
                      <m:r>
                        <a:rPr lang="en-US" sz="1200" i="1">
                          <a:latin typeface="Cambria Math" panose="02040503050406030204" pitchFamily="18" charset="0"/>
                        </a:rPr>
                        <m:t>𝑉</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𝑛𝑏</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0">
                              <a:latin typeface="Cambria Math" panose="02040503050406030204" pitchFamily="18" charset="0"/>
                            </a:rPr>
                            <m:t>2</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𝑏𝑛</m:t>
                          </m:r>
                        </m:sub>
                      </m:sSub>
                      <m:r>
                        <a:rPr lang="en-US" sz="1200" i="0">
                          <a:latin typeface="Cambria Math" panose="02040503050406030204" pitchFamily="18" charset="0"/>
                        </a:rPr>
                        <m:t>+</m:t>
                      </m:r>
                      <m:r>
                        <a:rPr lang="en-US" sz="1200" i="1">
                          <a:latin typeface="Cambria Math" panose="02040503050406030204" pitchFamily="18" charset="0"/>
                        </a:rPr>
                        <m:t>𝑉</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𝑏𝑐</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1">
                              <a:latin typeface="Cambria Math" panose="02040503050406030204" pitchFamily="18" charset="0"/>
                            </a:rPr>
                            <m:t>𝑏</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𝑐𝑏</m:t>
                          </m:r>
                        </m:sub>
                      </m:sSub>
                      <m:r>
                        <a:rPr lang="en-US" sz="1200" i="0">
                          <a:latin typeface="Cambria Math" panose="02040503050406030204" pitchFamily="18" charset="0"/>
                        </a:rPr>
                        <m:t>+</m:t>
                      </m:r>
                      <m:r>
                        <a:rPr lang="en-US" sz="1200" i="1">
                          <a:latin typeface="Cambria Math" panose="02040503050406030204" pitchFamily="18" charset="0"/>
                        </a:rPr>
                        <m:t>𝑉</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𝑏𝑐</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1">
                              <a:latin typeface="Cambria Math" panose="02040503050406030204" pitchFamily="18" charset="0"/>
                            </a:rPr>
                            <m:t>𝑐</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𝑎𝑐</m:t>
                          </m:r>
                        </m:sub>
                      </m:sSub>
                      <m:r>
                        <a:rPr lang="en-US" sz="1200" i="0">
                          <a:latin typeface="Cambria Math" panose="02040503050406030204" pitchFamily="18" charset="0"/>
                        </a:rPr>
                        <m:t>=0</m:t>
                      </m:r>
                    </m:oMath>
                  </m:oMathPara>
                </a14:m>
                <a:endParaRPr lang="en-US" sz="1200" dirty="0"/>
              </a:p>
            </p:txBody>
          </p:sp>
        </mc:Choice>
        <mc:Fallback xmlns="">
          <p:sp>
            <p:nvSpPr>
              <p:cNvPr id="12" name="TextBox 11">
                <a:extLst>
                  <a:ext uri="{FF2B5EF4-FFF2-40B4-BE49-F238E27FC236}">
                    <a16:creationId xmlns:a16="http://schemas.microsoft.com/office/drawing/2014/main" id="{D69055BF-ABD4-7050-AB00-A30BCAF3BCF6}"/>
                  </a:ext>
                </a:extLst>
              </p:cNvPr>
              <p:cNvSpPr txBox="1">
                <a:spLocks noRot="1" noChangeAspect="1" noMove="1" noResize="1" noEditPoints="1" noAdjustHandles="1" noChangeArrowheads="1" noChangeShapeType="1" noTextEdit="1"/>
              </p:cNvSpPr>
              <p:nvPr/>
            </p:nvSpPr>
            <p:spPr>
              <a:xfrm>
                <a:off x="800101" y="2579142"/>
                <a:ext cx="4770120"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79C894-E4CF-4FD6-A42D-E23964979CD4}"/>
                  </a:ext>
                </a:extLst>
              </p:cNvPr>
              <p:cNvSpPr txBox="1"/>
              <p:nvPr/>
            </p:nvSpPr>
            <p:spPr>
              <a:xfrm>
                <a:off x="785812" y="2922552"/>
                <a:ext cx="4562475"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𝑉</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𝑎𝑛</m:t>
                          </m:r>
                        </m:sub>
                      </m:sSub>
                      <m:r>
                        <a:rPr lang="en-US" sz="1200" i="0">
                          <a:latin typeface="Cambria Math" panose="02040503050406030204" pitchFamily="18" charset="0"/>
                        </a:rPr>
                        <m:t>+</m:t>
                      </m:r>
                      <m:r>
                        <a:rPr lang="en-US" sz="1200" i="1">
                          <a:latin typeface="Cambria Math" panose="02040503050406030204" pitchFamily="18" charset="0"/>
                        </a:rPr>
                        <m:t>𝑉</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𝑛𝑏</m:t>
                          </m:r>
                        </m:sub>
                      </m:sSub>
                      <m:r>
                        <a:rPr lang="en-US" sz="1200" i="0">
                          <a:latin typeface="Cambria Math" panose="02040503050406030204" pitchFamily="18" charset="0"/>
                        </a:rPr>
                        <m:t>+</m:t>
                      </m:r>
                      <m:r>
                        <a:rPr lang="en-US" sz="1200" i="1">
                          <a:latin typeface="Cambria Math" panose="02040503050406030204" pitchFamily="18" charset="0"/>
                        </a:rPr>
                        <m:t>𝑉</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𝑏𝑐</m:t>
                          </m:r>
                        </m:sub>
                      </m:sSub>
                      <m:r>
                        <a:rPr lang="en-US" sz="1200" i="0">
                          <a:latin typeface="Cambria Math" panose="02040503050406030204" pitchFamily="18" charset="0"/>
                        </a:rPr>
                        <m:t>+</m:t>
                      </m:r>
                      <m:r>
                        <a:rPr lang="en-US" sz="1200" i="1">
                          <a:latin typeface="Cambria Math" panose="02040503050406030204" pitchFamily="18" charset="0"/>
                        </a:rPr>
                        <m:t>𝑉</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𝑐𝑎</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0">
                              <a:latin typeface="Cambria Math" panose="02040503050406030204" pitchFamily="18" charset="0"/>
                            </a:rPr>
                            <m:t>1</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𝑛𝑎</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0">
                              <a:latin typeface="Cambria Math" panose="02040503050406030204" pitchFamily="18" charset="0"/>
                            </a:rPr>
                            <m:t>2</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𝑏𝑛</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1">
                              <a:latin typeface="Cambria Math" panose="02040503050406030204" pitchFamily="18" charset="0"/>
                            </a:rPr>
                            <m:t>𝑏</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𝑐𝑏</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𝑍</m:t>
                          </m:r>
                        </m:e>
                        <m:sub>
                          <m:r>
                            <a:rPr lang="en-US" sz="1200" i="1">
                              <a:latin typeface="Cambria Math" panose="02040503050406030204" pitchFamily="18" charset="0"/>
                            </a:rPr>
                            <m:t>𝑐</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𝑎𝑐</m:t>
                          </m:r>
                        </m:sub>
                      </m:sSub>
                    </m:oMath>
                  </m:oMathPara>
                </a14:m>
                <a:endParaRPr lang="en-US" sz="1200" dirty="0"/>
              </a:p>
            </p:txBody>
          </p:sp>
        </mc:Choice>
        <mc:Fallback xmlns="">
          <p:sp>
            <p:nvSpPr>
              <p:cNvPr id="14" name="TextBox 13">
                <a:extLst>
                  <a:ext uri="{FF2B5EF4-FFF2-40B4-BE49-F238E27FC236}">
                    <a16:creationId xmlns:a16="http://schemas.microsoft.com/office/drawing/2014/main" id="{B979C894-E4CF-4FD6-A42D-E23964979CD4}"/>
                  </a:ext>
                </a:extLst>
              </p:cNvPr>
              <p:cNvSpPr txBox="1">
                <a:spLocks noRot="1" noChangeAspect="1" noMove="1" noResize="1" noEditPoints="1" noAdjustHandles="1" noChangeArrowheads="1" noChangeShapeType="1" noTextEdit="1"/>
              </p:cNvSpPr>
              <p:nvPr/>
            </p:nvSpPr>
            <p:spPr>
              <a:xfrm>
                <a:off x="785812" y="2922552"/>
                <a:ext cx="4562475"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8C44369-655C-95F9-6002-88B7FE08F5A2}"/>
                  </a:ext>
                </a:extLst>
              </p:cNvPr>
              <p:cNvSpPr txBox="1"/>
              <p:nvPr/>
            </p:nvSpPr>
            <p:spPr>
              <a:xfrm>
                <a:off x="773430" y="3288640"/>
                <a:ext cx="3318510" cy="3075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m:t>
                          </m:r>
                        </m:sub>
                      </m:sSub>
                      <m:r>
                        <a:rPr lang="en-US" sz="1200" i="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𝑛𝑏</m:t>
                          </m:r>
                        </m:sub>
                      </m:sSub>
                      <m:r>
                        <a:rPr lang="en-US" sz="1200" i="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𝑏𝑐</m:t>
                          </m:r>
                        </m:sub>
                      </m:sSub>
                      <m:r>
                        <a:rPr lang="en-US" sz="1200" i="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𝑐𝑎</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𝐷</m:t>
                                  </m:r>
                                </m:e>
                                <m:sub>
                                  <m:r>
                                    <a:rPr lang="en-US" sz="1200" i="1">
                                      <a:solidFill>
                                        <a:schemeClr val="tx1"/>
                                      </a:solidFill>
                                      <a:latin typeface="Cambria Math" panose="02040503050406030204" pitchFamily="18" charset="0"/>
                                    </a:rPr>
                                    <m:t>𝑎𝑛𝑏𝑐</m:t>
                                  </m:r>
                                </m:sub>
                              </m:sSub>
                            </m:sub>
                          </m:sSub>
                          <m:r>
                            <a:rPr lang="en-US" sz="1200" b="0" i="1" smtClean="0">
                              <a:solidFill>
                                <a:schemeClr val="tx1"/>
                              </a:solidFill>
                              <a:latin typeface="Cambria Math" panose="02040503050406030204" pitchFamily="18" charset="0"/>
                            </a:rPr>
                            <m:t>]</m:t>
                          </m:r>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𝐷</m:t>
                                      </m:r>
                                    </m:e>
                                    <m:sub>
                                      <m:r>
                                        <a:rPr lang="en-US" sz="1200" i="1">
                                          <a:solidFill>
                                            <a:schemeClr val="tx1"/>
                                          </a:solidFill>
                                          <a:latin typeface="Cambria Math" panose="02040503050406030204" pitchFamily="18" charset="0"/>
                                        </a:rPr>
                                        <m:t>𝑎𝑛</m:t>
                                      </m:r>
                                      <m:r>
                                        <a:rPr lang="en-US" sz="1200" b="0" i="1" smtClean="0">
                                          <a:solidFill>
                                            <a:schemeClr val="tx1"/>
                                          </a:solidFill>
                                          <a:latin typeface="Cambria Math" panose="02040503050406030204" pitchFamily="18" charset="0"/>
                                        </a:rPr>
                                        <m:t>𝑏𝑐</m:t>
                                      </m:r>
                                    </m:sub>
                                  </m:sSub>
                                </m:sub>
                              </m:sSub>
                            </m:e>
                          </m:d>
                        </m:e>
                      </m:d>
                    </m:oMath>
                  </m:oMathPara>
                </a14:m>
                <a:endParaRPr lang="en-US" sz="1200" dirty="0">
                  <a:solidFill>
                    <a:schemeClr val="tx1"/>
                  </a:solidFill>
                </a:endParaRPr>
              </a:p>
            </p:txBody>
          </p:sp>
        </mc:Choice>
        <mc:Fallback xmlns="">
          <p:sp>
            <p:nvSpPr>
              <p:cNvPr id="17" name="TextBox 16">
                <a:extLst>
                  <a:ext uri="{FF2B5EF4-FFF2-40B4-BE49-F238E27FC236}">
                    <a16:creationId xmlns:a16="http://schemas.microsoft.com/office/drawing/2014/main" id="{A8C44369-655C-95F9-6002-88B7FE08F5A2}"/>
                  </a:ext>
                </a:extLst>
              </p:cNvPr>
              <p:cNvSpPr txBox="1">
                <a:spLocks noRot="1" noChangeAspect="1" noMove="1" noResize="1" noEditPoints="1" noAdjustHandles="1" noChangeArrowheads="1" noChangeShapeType="1" noTextEdit="1"/>
              </p:cNvSpPr>
              <p:nvPr/>
            </p:nvSpPr>
            <p:spPr>
              <a:xfrm>
                <a:off x="773430" y="3288640"/>
                <a:ext cx="3318510" cy="307585"/>
              </a:xfrm>
              <a:prstGeom prst="rect">
                <a:avLst/>
              </a:prstGeom>
              <a:blipFill>
                <a:blip r:embed="rId6"/>
                <a:stretch>
                  <a:fillRect t="-125490" b="-188235"/>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FCDCE8DA-F372-2DEE-CC62-EB1276F64275}"/>
              </a:ext>
            </a:extLst>
          </p:cNvPr>
          <p:cNvSpPr txBox="1"/>
          <p:nvPr/>
        </p:nvSpPr>
        <p:spPr>
          <a:xfrm>
            <a:off x="800100" y="3619164"/>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2F452C-8DE6-5774-3F02-03116B7FA57E}"/>
                  </a:ext>
                </a:extLst>
              </p:cNvPr>
              <p:cNvSpPr txBox="1"/>
              <p:nvPr/>
            </p:nvSpPr>
            <p:spPr>
              <a:xfrm>
                <a:off x="1000126" y="3653550"/>
                <a:ext cx="4248150" cy="9870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m:t>
                                  </m:r>
                                  <m:r>
                                    <m:rPr>
                                      <m:nor/>
                                    </m:rPr>
                                    <a:rPr lang="en-US" sz="1200" b="0" i="1" smtClean="0">
                                      <a:effectLst/>
                                      <a:latin typeface="Georgia" panose="02040502050405020303" pitchFamily="18" charset="0"/>
                                      <a:ea typeface="Calibri" panose="020F0502020204030204" pitchFamily="34" charset="0"/>
                                      <a:cs typeface="Times New Roman" panose="02020603050405020304" pitchFamily="18" charset="0"/>
                                    </a:rPr>
                                    <m:t>b</m:t>
                                  </m:r>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m:t>
                              </m:r>
                            </m:sub>
                          </m:sSub>
                        </m:e>
                      </m:d>
                      <m:box>
                        <m:box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1200" i="1">
                              <a:effectLst/>
                              <a:latin typeface="Cambria Math" panose="02040503050406030204" pitchFamily="18" charset="0"/>
                              <a:ea typeface="Calibri" panose="020F0502020204030204" pitchFamily="34" charset="0"/>
                              <a:cs typeface="Times New Roman" panose="02020603050405020304" pitchFamily="18" charset="0"/>
                            </a:rPr>
                            <m:t> </m:t>
                          </m:r>
                        </m:e>
                      </m:box>
                      <m:r>
                        <a:rPr lang="en-US" sz="1200" b="0" i="1" smtClean="0">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m:t>
                                  </m:r>
                                  <m:r>
                                    <m:rPr>
                                      <m:nor/>
                                    </m:rPr>
                                    <a:rPr lang="en-US" sz="1200" b="0" i="1" smtClean="0">
                                      <a:effectLst/>
                                      <a:latin typeface="Georgia" panose="02040502050405020303" pitchFamily="18" charset="0"/>
                                      <a:ea typeface="Calibri" panose="020F0502020204030204" pitchFamily="34" charset="0"/>
                                      <a:cs typeface="Times New Roman" panose="02020603050405020304" pitchFamily="18" charset="0"/>
                                    </a:rPr>
                                    <m:t>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𝑛𝑎</m:t>
                                    </m:r>
                                  </m:sub>
                                </m:sSub>
                              </m:e>
                            </m:mr>
                            <m:m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𝑏𝑛</m:t>
                                    </m:r>
                                  </m:sub>
                                </m:sSub>
                              </m:e>
                            </m:mr>
                            <m:m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𝑐𝑏</m:t>
                                    </m:r>
                                  </m:sub>
                                </m:sSub>
                              </m:e>
                            </m:mr>
                            <m:m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𝑎𝑐</m:t>
                                    </m:r>
                                  </m:sub>
                                </m:sSub>
                              </m:e>
                            </m:mr>
                          </m:m>
                        </m:e>
                      </m:d>
                    </m:oMath>
                  </m:oMathPara>
                </a14:m>
                <a:endParaRPr lang="en-US" sz="1200" i="1" dirty="0">
                  <a:effectLst/>
                  <a:latin typeface="Georgia" panose="02040502050405020303" pitchFamily="18" charset="0"/>
                  <a:ea typeface="Calibri" panose="020F0502020204030204" pitchFamily="34" charset="0"/>
                  <a:cs typeface="Times New Roman" panose="02020603050405020304" pitchFamily="18" charset="0"/>
                </a:endParaRPr>
              </a:p>
              <a:p>
                <a:endParaRPr lang="en-US" sz="1200" i="1" dirty="0"/>
              </a:p>
            </p:txBody>
          </p:sp>
        </mc:Choice>
        <mc:Fallback xmlns="">
          <p:sp>
            <p:nvSpPr>
              <p:cNvPr id="20" name="TextBox 19">
                <a:extLst>
                  <a:ext uri="{FF2B5EF4-FFF2-40B4-BE49-F238E27FC236}">
                    <a16:creationId xmlns:a16="http://schemas.microsoft.com/office/drawing/2014/main" id="{5F2F452C-8DE6-5774-3F02-03116B7FA57E}"/>
                  </a:ext>
                </a:extLst>
              </p:cNvPr>
              <p:cNvSpPr txBox="1">
                <a:spLocks noRot="1" noChangeAspect="1" noMove="1" noResize="1" noEditPoints="1" noAdjustHandles="1" noChangeArrowheads="1" noChangeShapeType="1" noTextEdit="1"/>
              </p:cNvSpPr>
              <p:nvPr/>
            </p:nvSpPr>
            <p:spPr>
              <a:xfrm>
                <a:off x="1000126" y="3653550"/>
                <a:ext cx="4248150" cy="987065"/>
              </a:xfrm>
              <a:prstGeom prst="rect">
                <a:avLst/>
              </a:prstGeom>
              <a:blipFill>
                <a:blip r:embed="rId7"/>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CCAFA4CB-3D31-96BD-84B1-F3D0368FEB38}"/>
              </a:ext>
            </a:extLst>
          </p:cNvPr>
          <p:cNvSpPr txBox="1"/>
          <p:nvPr/>
        </p:nvSpPr>
        <p:spPr>
          <a:xfrm>
            <a:off x="800100" y="4333990"/>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but,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CB8D073-0811-7F35-38A9-3336731F460F}"/>
                  </a:ext>
                </a:extLst>
              </p:cNvPr>
              <p:cNvSpPr txBox="1"/>
              <p:nvPr/>
            </p:nvSpPr>
            <p:spPr>
              <a:xfrm>
                <a:off x="998221" y="4569332"/>
                <a:ext cx="4572000" cy="4703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m:t>
                          </m:r>
                        </m:sub>
                      </m:sSub>
                      <m:r>
                        <a:rPr lang="en-US" sz="1200" i="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𝑛𝑏</m:t>
                          </m:r>
                        </m:sub>
                      </m:sSub>
                      <m:r>
                        <a:rPr lang="en-US" sz="1200" i="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𝑏𝑐</m:t>
                          </m:r>
                        </m:sub>
                      </m:sSub>
                      <m:r>
                        <a:rPr lang="en-US" sz="1200" i="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𝑐𝑎</m:t>
                          </m:r>
                        </m:sub>
                      </m:sSub>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𝑛</m:t>
                              </m:r>
                            </m:e>
                            <m:sub>
                              <m:r>
                                <a:rPr lang="en-US" sz="1200" i="1">
                                  <a:solidFill>
                                    <a:schemeClr val="tx1"/>
                                  </a:solidFill>
                                  <a:latin typeface="Cambria Math" panose="02040503050406030204" pitchFamily="18" charset="0"/>
                                </a:rPr>
                                <m:t>𝑡</m:t>
                              </m:r>
                            </m:sub>
                          </m:sSub>
                        </m:den>
                      </m:f>
                      <m:r>
                        <a:rPr lang="en-US" sz="1200" i="0">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f>
                            <m:fPr>
                              <m:ctrlPr>
                                <a:rPr lang="en-US" sz="1200" i="1">
                                  <a:solidFill>
                                    <a:schemeClr val="tx1"/>
                                  </a:solidFill>
                                  <a:latin typeface="Cambria Math" panose="02040503050406030204" pitchFamily="18" charset="0"/>
                                </a:rPr>
                              </m:ctrlPr>
                            </m:fPr>
                            <m:num>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𝐴𝑁</m:t>
                                  </m:r>
                                </m:sub>
                              </m:sSub>
                            </m:num>
                            <m:den>
                              <m:r>
                                <a:rPr lang="en-US" sz="1200" i="0">
                                  <a:solidFill>
                                    <a:schemeClr val="tx1"/>
                                  </a:solidFill>
                                  <a:latin typeface="Cambria Math" panose="02040503050406030204" pitchFamily="18" charset="0"/>
                                </a:rPr>
                                <m:t>2</m:t>
                              </m:r>
                            </m:den>
                          </m:f>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𝐴𝑁</m:t>
                                  </m:r>
                                </m:sub>
                              </m:sSub>
                            </m:num>
                            <m:den>
                              <m:r>
                                <a:rPr lang="en-US" sz="1200" i="0">
                                  <a:solidFill>
                                    <a:schemeClr val="tx1"/>
                                  </a:solidFill>
                                  <a:latin typeface="Cambria Math" panose="02040503050406030204" pitchFamily="18" charset="0"/>
                                </a:rPr>
                                <m:t>2</m:t>
                              </m:r>
                            </m:den>
                          </m:f>
                          <m:r>
                            <a:rPr lang="en-US" sz="1200" i="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𝐵𝑁</m:t>
                              </m:r>
                            </m:sub>
                          </m:sSub>
                          <m:r>
                            <a:rPr lang="en-US" sz="1200" i="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𝐶𝑁</m:t>
                              </m:r>
                            </m:sub>
                          </m:sSub>
                        </m:e>
                      </m:d>
                    </m:oMath>
                  </m:oMathPara>
                </a14:m>
                <a:endParaRPr lang="en-US" sz="1200" dirty="0">
                  <a:solidFill>
                    <a:schemeClr val="tx1"/>
                  </a:solidFill>
                </a:endParaRPr>
              </a:p>
            </p:txBody>
          </p:sp>
        </mc:Choice>
        <mc:Fallback xmlns="">
          <p:sp>
            <p:nvSpPr>
              <p:cNvPr id="23" name="TextBox 22">
                <a:extLst>
                  <a:ext uri="{FF2B5EF4-FFF2-40B4-BE49-F238E27FC236}">
                    <a16:creationId xmlns:a16="http://schemas.microsoft.com/office/drawing/2014/main" id="{0CB8D073-0811-7F35-38A9-3336731F460F}"/>
                  </a:ext>
                </a:extLst>
              </p:cNvPr>
              <p:cNvSpPr txBox="1">
                <a:spLocks noRot="1" noChangeAspect="1" noMove="1" noResize="1" noEditPoints="1" noAdjustHandles="1" noChangeArrowheads="1" noChangeShapeType="1" noTextEdit="1"/>
              </p:cNvSpPr>
              <p:nvPr/>
            </p:nvSpPr>
            <p:spPr>
              <a:xfrm>
                <a:off x="998221" y="4569332"/>
                <a:ext cx="4572000" cy="47038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9D904B2-9C75-2C6B-3276-E13A8E85AACC}"/>
                  </a:ext>
                </a:extLst>
              </p:cNvPr>
              <p:cNvSpPr txBox="1"/>
              <p:nvPr/>
            </p:nvSpPr>
            <p:spPr>
              <a:xfrm>
                <a:off x="998221" y="5067031"/>
                <a:ext cx="3939539" cy="383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𝑉</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i="1">
                              <a:latin typeface="Cambria Math" panose="02040503050406030204" pitchFamily="18" charset="0"/>
                            </a:rPr>
                            <m:t>𝐴𝑁</m:t>
                          </m:r>
                        </m:sub>
                      </m:sSub>
                      <m:r>
                        <a:rPr lang="en-US" sz="1200">
                          <a:latin typeface="Cambria Math" panose="02040503050406030204" pitchFamily="18" charset="0"/>
                        </a:rPr>
                        <m:t>+</m:t>
                      </m:r>
                      <m:r>
                        <a:rPr lang="en-US" sz="1200" i="1">
                          <a:latin typeface="Cambria Math" panose="02040503050406030204" pitchFamily="18" charset="0"/>
                        </a:rPr>
                        <m:t>𝑉</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i="1">
                              <a:latin typeface="Cambria Math" panose="02040503050406030204" pitchFamily="18" charset="0"/>
                            </a:rPr>
                            <m:t>𝐵𝑁</m:t>
                          </m:r>
                        </m:sub>
                      </m:sSub>
                      <m:r>
                        <a:rPr lang="en-US" sz="1200">
                          <a:latin typeface="Cambria Math" panose="02040503050406030204" pitchFamily="18" charset="0"/>
                        </a:rPr>
                        <m:t>+</m:t>
                      </m:r>
                      <m:r>
                        <a:rPr lang="en-US" sz="1200" i="1">
                          <a:latin typeface="Cambria Math" panose="02040503050406030204" pitchFamily="18" charset="0"/>
                        </a:rPr>
                        <m:t>𝑉</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i="1">
                              <a:latin typeface="Cambria Math" panose="02040503050406030204" pitchFamily="18" charset="0"/>
                            </a:rPr>
                            <m:t>𝐶𝑁</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𝑍</m:t>
                              </m:r>
                            </m:e>
                            <m:sub>
                              <m:sSub>
                                <m:sSubPr>
                                  <m:ctrlPr>
                                    <a:rPr lang="en-US" sz="1200" i="1">
                                      <a:latin typeface="Cambria Math" panose="02040503050406030204" pitchFamily="18" charset="0"/>
                                    </a:rPr>
                                  </m:ctrlPr>
                                </m:sSubPr>
                                <m:e>
                                  <m:r>
                                    <a:rPr lang="en-US" sz="1200" i="1">
                                      <a:latin typeface="Cambria Math" panose="02040503050406030204" pitchFamily="18" charset="0"/>
                                    </a:rPr>
                                    <m:t>𝐷</m:t>
                                  </m:r>
                                </m:e>
                                <m:sub>
                                  <m:r>
                                    <m:rPr>
                                      <m:nor/>
                                    </m:rPr>
                                    <a:rPr lang="en-US" sz="1200"/>
                                    <m:t>an</m:t>
                                  </m:r>
                                  <m:r>
                                    <m:rPr>
                                      <m:nor/>
                                    </m:rPr>
                                    <a:rPr lang="en-US" sz="1200" b="0" i="0" smtClean="0"/>
                                    <m:t>b</m:t>
                                  </m:r>
                                  <m:r>
                                    <m:rPr>
                                      <m:nor/>
                                    </m:rPr>
                                    <a:rPr lang="en-US" sz="1200" b="0" i="1" smtClean="0"/>
                                    <m:t>c</m:t>
                                  </m:r>
                                  <m:r>
                                    <m:rPr>
                                      <m:nor/>
                                    </m:rPr>
                                    <a:rPr lang="en-US" sz="1200" i="1"/>
                                    <m:t> </m:t>
                                  </m:r>
                                </m:sub>
                              </m:sSub>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sSub>
                                <m:sSubPr>
                                  <m:ctrlPr>
                                    <a:rPr lang="en-US" sz="1200" i="1">
                                      <a:latin typeface="Cambria Math" panose="02040503050406030204" pitchFamily="18" charset="0"/>
                                    </a:rPr>
                                  </m:ctrlPr>
                                </m:sSubPr>
                                <m:e>
                                  <m:r>
                                    <a:rPr lang="en-US" sz="1200" i="1">
                                      <a:latin typeface="Cambria Math" panose="02040503050406030204" pitchFamily="18" charset="0"/>
                                    </a:rPr>
                                    <m:t>𝐷</m:t>
                                  </m:r>
                                </m:e>
                                <m:sub>
                                  <m:r>
                                    <m:rPr>
                                      <m:nor/>
                                    </m:rPr>
                                    <a:rPr lang="en-US" sz="1200"/>
                                    <m:t>an</m:t>
                                  </m:r>
                                  <m:r>
                                    <m:rPr>
                                      <m:nor/>
                                    </m:rPr>
                                    <a:rPr lang="en-US" sz="1200" b="0" i="0" smtClean="0"/>
                                    <m:t>b</m:t>
                                  </m:r>
                                  <m:r>
                                    <m:rPr>
                                      <m:nor/>
                                    </m:rPr>
                                    <a:rPr lang="en-US" sz="1200"/>
                                    <m:t>c</m:t>
                                  </m:r>
                                  <m:r>
                                    <m:rPr>
                                      <m:nor/>
                                    </m:rPr>
                                    <a:rPr lang="en-US" sz="1200" i="1"/>
                                    <m:t> </m:t>
                                  </m:r>
                                </m:sub>
                              </m:sSub>
                            </m:sub>
                          </m:sSub>
                        </m:e>
                      </m:d>
                      <m:r>
                        <a:rPr lang="en-US" sz="1200" b="0" i="1" smtClean="0">
                          <a:latin typeface="Cambria Math" panose="02040503050406030204" pitchFamily="18" charset="0"/>
                        </a:rPr>
                        <m:t>=</m:t>
                      </m:r>
                      <m:r>
                        <a:rPr lang="en-US" sz="1200" b="0" i="1" smtClean="0">
                          <a:latin typeface="Cambria Math" panose="02040503050406030204" pitchFamily="18" charset="0"/>
                        </a:rPr>
                        <m:t>𝑋</m:t>
                      </m:r>
                    </m:oMath>
                  </m:oMathPara>
                </a14:m>
                <a:endParaRPr lang="en-US" sz="1200" i="1" dirty="0">
                  <a:latin typeface="+mn-lt"/>
                </a:endParaRPr>
              </a:p>
            </p:txBody>
          </p:sp>
        </mc:Choice>
        <mc:Fallback xmlns="">
          <p:sp>
            <p:nvSpPr>
              <p:cNvPr id="26" name="TextBox 25">
                <a:extLst>
                  <a:ext uri="{FF2B5EF4-FFF2-40B4-BE49-F238E27FC236}">
                    <a16:creationId xmlns:a16="http://schemas.microsoft.com/office/drawing/2014/main" id="{E9D904B2-9C75-2C6B-3276-E13A8E85AACC}"/>
                  </a:ext>
                </a:extLst>
              </p:cNvPr>
              <p:cNvSpPr txBox="1">
                <a:spLocks noRot="1" noChangeAspect="1" noMove="1" noResize="1" noEditPoints="1" noAdjustHandles="1" noChangeArrowheads="1" noChangeShapeType="1" noTextEdit="1"/>
              </p:cNvSpPr>
              <p:nvPr/>
            </p:nvSpPr>
            <p:spPr>
              <a:xfrm>
                <a:off x="998221" y="5067031"/>
                <a:ext cx="3939539" cy="383888"/>
              </a:xfrm>
              <a:prstGeom prst="rect">
                <a:avLst/>
              </a:prstGeom>
              <a:blipFill>
                <a:blip r:embed="rId9"/>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C7A7222C-8220-1C1C-DD0C-84D9216F1A89}"/>
              </a:ext>
            </a:extLst>
          </p:cNvPr>
          <p:cNvSpPr txBox="1"/>
          <p:nvPr/>
        </p:nvSpPr>
        <p:spPr>
          <a:xfrm>
            <a:off x="800100" y="5561115"/>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F29678E-991B-1E6A-DAAB-3573D3AE16CB}"/>
                  </a:ext>
                </a:extLst>
              </p:cNvPr>
              <p:cNvSpPr txBox="1"/>
              <p:nvPr/>
            </p:nvSpPr>
            <p:spPr>
              <a:xfrm>
                <a:off x="1444062" y="5715890"/>
                <a:ext cx="2098040" cy="400110"/>
              </a:xfrm>
              <a:prstGeom prst="rect">
                <a:avLst/>
              </a:prstGeom>
              <a:noFill/>
            </p:spPr>
            <p:txBody>
              <a:bodyPr wrap="square">
                <a:spAutoFit/>
              </a:bodyPr>
              <a:lstStyle/>
              <a:p>
                <a:pPr marL="0" marR="0">
                  <a:lnSpc>
                    <a:spcPts val="1200"/>
                  </a:lnSpc>
                  <a:spcBef>
                    <a:spcPts val="0"/>
                  </a:spcBef>
                  <a:spcAft>
                    <a:spcPts val="1200"/>
                  </a:spcAft>
                </a:pPr>
                <a14:m>
                  <m:oMathPara xmlns:m="http://schemas.openxmlformats.org/officeDocument/2006/math">
                    <m:oMathParaPr>
                      <m:jc m:val="centerGroup"/>
                    </m:oMathParaPr>
                    <m:oMath xmlns:m="http://schemas.openxmlformats.org/officeDocument/2006/math">
                      <m:r>
                        <a:rPr lang="en-US" sz="1200" i="1" smtClean="0">
                          <a:effectLst/>
                          <a:latin typeface="Cambria Math" panose="02040503050406030204" pitchFamily="18" charset="0"/>
                          <a:ea typeface="Calibri" panose="020F0502020204030204" pitchFamily="34" charset="0"/>
                          <a:cs typeface="Times New Roman" panose="02020603050405020304" pitchFamily="18" charset="0"/>
                        </a:rPr>
                        <m:t>𝑋</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a:effectLst/>
                                      <a:latin typeface="Georgia" panose="02040502050405020303" pitchFamily="18" charset="0"/>
                                      <a:ea typeface="Calibri" panose="020F0502020204030204" pitchFamily="34" charset="0"/>
                                      <a:cs typeface="Times New Roman" panose="02020603050405020304" pitchFamily="18" charset="0"/>
                                    </a:rPr>
                                    <m:t>an</m:t>
                                  </m:r>
                                  <m:r>
                                    <m:rPr>
                                      <m:nor/>
                                    </m:rPr>
                                    <a:rPr lang="en-US" sz="1200" b="0" i="0" smtClean="0">
                                      <a:effectLst/>
                                      <a:latin typeface="Georgia" panose="02040502050405020303" pitchFamily="18" charset="0"/>
                                      <a:ea typeface="Calibri" panose="020F0502020204030204" pitchFamily="34" charset="0"/>
                                      <a:cs typeface="Times New Roman" panose="02020603050405020304" pitchFamily="18" charset="0"/>
                                    </a:rPr>
                                    <m:t>b</m:t>
                                  </m:r>
                                  <m:r>
                                    <m:rPr>
                                      <m:nor/>
                                    </m:rPr>
                                    <a:rPr lang="en-US" sz="1200">
                                      <a:effectLst/>
                                      <a:latin typeface="Georgia" panose="02040502050405020303" pitchFamily="18" charset="0"/>
                                      <a:ea typeface="Calibri" panose="020F0502020204030204" pitchFamily="34" charset="0"/>
                                      <a:cs typeface="Times New Roman" panose="02020603050405020304" pitchFamily="18" charset="0"/>
                                    </a:rPr>
                                    <m:t>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a:effectLst/>
                                          <a:latin typeface="Georgia" panose="02040502050405020303" pitchFamily="18" charset="0"/>
                                          <a:ea typeface="Calibri" panose="020F0502020204030204" pitchFamily="34" charset="0"/>
                                          <a:cs typeface="Times New Roman" panose="02020603050405020304" pitchFamily="18" charset="0"/>
                                        </a:rPr>
                                        <m:t>an</m:t>
                                      </m:r>
                                      <m:r>
                                        <m:rPr>
                                          <m:nor/>
                                        </m:rPr>
                                        <a:rPr lang="en-US" sz="1200" b="0" i="0" smtClean="0">
                                          <a:effectLst/>
                                          <a:latin typeface="Georgia" panose="02040502050405020303" pitchFamily="18" charset="0"/>
                                          <a:ea typeface="Calibri" panose="020F0502020204030204" pitchFamily="34" charset="0"/>
                                          <a:cs typeface="Times New Roman" panose="02020603050405020304" pitchFamily="18" charset="0"/>
                                        </a:rPr>
                                        <m:t>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sub>
                              </m:sSub>
                            </m:e>
                          </m:d>
                        </m:e>
                      </m:d>
                    </m:oMath>
                  </m:oMathPara>
                </a14:m>
                <a:endParaRPr lang="en-US" sz="12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0F29678E-991B-1E6A-DAAB-3573D3AE16CB}"/>
                  </a:ext>
                </a:extLst>
              </p:cNvPr>
              <p:cNvSpPr txBox="1">
                <a:spLocks noRot="1" noChangeAspect="1" noMove="1" noResize="1" noEditPoints="1" noAdjustHandles="1" noChangeArrowheads="1" noChangeShapeType="1" noTextEdit="1"/>
              </p:cNvSpPr>
              <p:nvPr/>
            </p:nvSpPr>
            <p:spPr>
              <a:xfrm>
                <a:off x="1444062" y="5715890"/>
                <a:ext cx="2098040" cy="400110"/>
              </a:xfrm>
              <a:prstGeom prst="rect">
                <a:avLst/>
              </a:prstGeom>
              <a:blipFill>
                <a:blip r:embed="rId10"/>
                <a:stretch>
                  <a:fillRect t="-112308" b="-112308"/>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A6992E83-0AE7-6350-B97E-811E7DD0BB5D}"/>
              </a:ext>
            </a:extLst>
          </p:cNvPr>
          <p:cNvSpPr txBox="1"/>
          <p:nvPr/>
        </p:nvSpPr>
        <p:spPr>
          <a:xfrm>
            <a:off x="3695701" y="2217859"/>
            <a:ext cx="527709" cy="338554"/>
          </a:xfrm>
          <a:prstGeom prst="rect">
            <a:avLst/>
          </a:prstGeom>
          <a:noFill/>
        </p:spPr>
        <p:txBody>
          <a:bodyPr wrap="none" rtlCol="0">
            <a:spAutoFit/>
          </a:bodyPr>
          <a:lstStyle/>
          <a:p>
            <a:r>
              <a:rPr lang="en-US" sz="1600" dirty="0"/>
              <a:t>(14)</a:t>
            </a:r>
          </a:p>
        </p:txBody>
      </p:sp>
      <p:sp>
        <p:nvSpPr>
          <p:cNvPr id="33" name="TextBox 32">
            <a:extLst>
              <a:ext uri="{FF2B5EF4-FFF2-40B4-BE49-F238E27FC236}">
                <a16:creationId xmlns:a16="http://schemas.microsoft.com/office/drawing/2014/main" id="{E530793A-4D25-4C3B-C1AF-72F77A01F91B}"/>
              </a:ext>
            </a:extLst>
          </p:cNvPr>
          <p:cNvSpPr txBox="1"/>
          <p:nvPr/>
        </p:nvSpPr>
        <p:spPr>
          <a:xfrm>
            <a:off x="6084498" y="4751143"/>
            <a:ext cx="2602302" cy="1015663"/>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pPr marL="0" indent="0">
              <a:buNone/>
            </a:pPr>
            <a:r>
              <a:rPr lang="en-US" sz="1200" dirty="0">
                <a:solidFill>
                  <a:srgbClr val="FF0000"/>
                </a:solidFill>
              </a:rPr>
              <a:t>Note:</a:t>
            </a:r>
            <a:r>
              <a:rPr lang="en-US" sz="1200" dirty="0"/>
              <a:t> The secondary transformer currents will be set to zero  in Eq. (14) during the first forward sweep,  after that, the most recent secondary current from the backward sweep will be used.</a:t>
            </a:r>
          </a:p>
        </p:txBody>
      </p:sp>
    </p:spTree>
    <p:extLst>
      <p:ext uri="{BB962C8B-B14F-4D97-AF65-F5344CB8AC3E}">
        <p14:creationId xmlns:p14="http://schemas.microsoft.com/office/powerpoint/2010/main" val="215383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21</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818524"/>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30" name="TextBox 29">
            <a:extLst>
              <a:ext uri="{FF2B5EF4-FFF2-40B4-BE49-F238E27FC236}">
                <a16:creationId xmlns:a16="http://schemas.microsoft.com/office/drawing/2014/main" id="{C8457F87-2032-CE37-B463-537A4108E7BB}"/>
              </a:ext>
            </a:extLst>
          </p:cNvPr>
          <p:cNvSpPr txBox="1"/>
          <p:nvPr/>
        </p:nvSpPr>
        <p:spPr>
          <a:xfrm>
            <a:off x="510540" y="1166954"/>
            <a:ext cx="5364480" cy="307777"/>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dirty="0"/>
              <a:t>Eq.(13) and Eq. (14) are combined in matrix form as:</a:t>
            </a:r>
          </a:p>
        </p:txBody>
      </p:sp>
      <p:sp>
        <p:nvSpPr>
          <p:cNvPr id="18" name="TextBox 17">
            <a:extLst>
              <a:ext uri="{FF2B5EF4-FFF2-40B4-BE49-F238E27FC236}">
                <a16:creationId xmlns:a16="http://schemas.microsoft.com/office/drawing/2014/main" id="{FCDCE8DA-F372-2DEE-CC62-EB1276F64275}"/>
              </a:ext>
            </a:extLst>
          </p:cNvPr>
          <p:cNvSpPr txBox="1"/>
          <p:nvPr/>
        </p:nvSpPr>
        <p:spPr>
          <a:xfrm>
            <a:off x="800100" y="3039988"/>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p:sp>
        <p:nvSpPr>
          <p:cNvPr id="33" name="TextBox 32">
            <a:extLst>
              <a:ext uri="{FF2B5EF4-FFF2-40B4-BE49-F238E27FC236}">
                <a16:creationId xmlns:a16="http://schemas.microsoft.com/office/drawing/2014/main" id="{E530793A-4D25-4C3B-C1AF-72F77A01F91B}"/>
              </a:ext>
            </a:extLst>
          </p:cNvPr>
          <p:cNvSpPr txBox="1"/>
          <p:nvPr/>
        </p:nvSpPr>
        <p:spPr>
          <a:xfrm>
            <a:off x="6084498" y="4751143"/>
            <a:ext cx="2602302" cy="1015663"/>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pPr marL="0" indent="0">
              <a:buNone/>
            </a:pPr>
            <a:r>
              <a:rPr lang="en-US" sz="1200" dirty="0">
                <a:solidFill>
                  <a:srgbClr val="FF0000"/>
                </a:solidFill>
              </a:rPr>
              <a:t>Note:</a:t>
            </a:r>
            <a:r>
              <a:rPr lang="en-US" sz="1200" dirty="0"/>
              <a:t> The secondary transformer currents will be set to zero  in Eq. (14) during the first forward sweep,  after that, the most recent secondary current from the backward sweep will be used.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DCBD4B-408C-67C2-46DA-1FF50D6BCB68}"/>
                  </a:ext>
                </a:extLst>
              </p:cNvPr>
              <p:cNvSpPr txBox="1"/>
              <p:nvPr/>
            </p:nvSpPr>
            <p:spPr>
              <a:xfrm>
                <a:off x="1155396" y="1449569"/>
                <a:ext cx="2540305" cy="6163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r>
                                  <a:rPr lang="en-US" sz="1200" i="1">
                                    <a:solidFill>
                                      <a:schemeClr val="tx1"/>
                                    </a:solidFill>
                                    <a:latin typeface="Cambria Math" panose="02040503050406030204" pitchFamily="18" charset="0"/>
                                  </a:rPr>
                                  <m:t>𝑋</m:t>
                                </m:r>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𝐵𝐶</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𝐶𝐴</m:t>
                                    </m:r>
                                  </m:sub>
                                </m:sSub>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𝐴𝑁</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𝐵𝑁</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𝐶𝑁</m:t>
                                    </m:r>
                                  </m:sub>
                                </m:sSub>
                              </m:e>
                            </m:mr>
                          </m:m>
                        </m:e>
                      </m:d>
                    </m:oMath>
                  </m:oMathPara>
                </a14:m>
                <a:endParaRPr lang="en-US" sz="1200" dirty="0">
                  <a:solidFill>
                    <a:schemeClr val="tx1"/>
                  </a:solidFill>
                </a:endParaRPr>
              </a:p>
            </p:txBody>
          </p:sp>
        </mc:Choice>
        <mc:Fallback xmlns="">
          <p:sp>
            <p:nvSpPr>
              <p:cNvPr id="3" name="TextBox 2">
                <a:extLst>
                  <a:ext uri="{FF2B5EF4-FFF2-40B4-BE49-F238E27FC236}">
                    <a16:creationId xmlns:a16="http://schemas.microsoft.com/office/drawing/2014/main" id="{E7DCBD4B-408C-67C2-46DA-1FF50D6BCB68}"/>
                  </a:ext>
                </a:extLst>
              </p:cNvPr>
              <p:cNvSpPr txBox="1">
                <a:spLocks noRot="1" noChangeAspect="1" noMove="1" noResize="1" noEditPoints="1" noAdjustHandles="1" noChangeArrowheads="1" noChangeShapeType="1" noTextEdit="1"/>
              </p:cNvSpPr>
              <p:nvPr/>
            </p:nvSpPr>
            <p:spPr>
              <a:xfrm>
                <a:off x="1155396" y="1449569"/>
                <a:ext cx="2540305" cy="6163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518805-E01E-5FA9-B0A7-429368CA2005}"/>
                  </a:ext>
                </a:extLst>
              </p:cNvPr>
              <p:cNvSpPr txBox="1"/>
              <p:nvPr/>
            </p:nvSpPr>
            <p:spPr>
              <a:xfrm>
                <a:off x="1074192" y="2124645"/>
                <a:ext cx="2118588"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𝑋</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𝐿</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𝐷𝑋</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oMath>
                  </m:oMathPara>
                </a14:m>
                <a:endParaRPr lang="en-US" sz="1200" dirty="0">
                  <a:solidFill>
                    <a:schemeClr val="tx1"/>
                  </a:solidFill>
                </a:endParaRPr>
              </a:p>
            </p:txBody>
          </p:sp>
        </mc:Choice>
        <mc:Fallback xmlns="">
          <p:sp>
            <p:nvSpPr>
              <p:cNvPr id="6" name="TextBox 5">
                <a:extLst>
                  <a:ext uri="{FF2B5EF4-FFF2-40B4-BE49-F238E27FC236}">
                    <a16:creationId xmlns:a16="http://schemas.microsoft.com/office/drawing/2014/main" id="{D7518805-E01E-5FA9-B0A7-429368CA2005}"/>
                  </a:ext>
                </a:extLst>
              </p:cNvPr>
              <p:cNvSpPr txBox="1">
                <a:spLocks noRot="1" noChangeAspect="1" noMove="1" noResize="1" noEditPoints="1" noAdjustHandles="1" noChangeArrowheads="1" noChangeShapeType="1" noTextEdit="1"/>
              </p:cNvSpPr>
              <p:nvPr/>
            </p:nvSpPr>
            <p:spPr>
              <a:xfrm>
                <a:off x="1074192" y="2124645"/>
                <a:ext cx="2118588" cy="307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B02B835-6466-74E7-CBA2-A20109C18E02}"/>
                  </a:ext>
                </a:extLst>
              </p:cNvPr>
              <p:cNvSpPr txBox="1"/>
              <p:nvPr/>
            </p:nvSpPr>
            <p:spPr>
              <a:xfrm>
                <a:off x="510540" y="2432795"/>
                <a:ext cx="5364480" cy="307777"/>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dirty="0"/>
                  <a:t>The ideal voltages are computed by taking the inverse of </a:t>
                </a:r>
                <a14:m>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𝐷𝑋</m:t>
                        </m:r>
                      </m:e>
                    </m:d>
                    <m:r>
                      <a:rPr lang="en-US" sz="1400" b="0" i="0" smtClean="0">
                        <a:solidFill>
                          <a:schemeClr val="tx1"/>
                        </a:solidFill>
                        <a:latin typeface="Cambria Math" panose="02040503050406030204" pitchFamily="18" charset="0"/>
                      </a:rPr>
                      <m:t>.</m:t>
                    </m:r>
                  </m:oMath>
                </a14:m>
                <a:endParaRPr lang="en-US" dirty="0"/>
              </a:p>
            </p:txBody>
          </p:sp>
        </mc:Choice>
        <mc:Fallback xmlns="">
          <p:sp>
            <p:nvSpPr>
              <p:cNvPr id="9" name="TextBox 8">
                <a:extLst>
                  <a:ext uri="{FF2B5EF4-FFF2-40B4-BE49-F238E27FC236}">
                    <a16:creationId xmlns:a16="http://schemas.microsoft.com/office/drawing/2014/main" id="{EB02B835-6466-74E7-CBA2-A20109C18E02}"/>
                  </a:ext>
                </a:extLst>
              </p:cNvPr>
              <p:cNvSpPr txBox="1">
                <a:spLocks noRot="1" noChangeAspect="1" noMove="1" noResize="1" noEditPoints="1" noAdjustHandles="1" noChangeArrowheads="1" noChangeShapeType="1" noTextEdit="1"/>
              </p:cNvSpPr>
              <p:nvPr/>
            </p:nvSpPr>
            <p:spPr>
              <a:xfrm>
                <a:off x="510540" y="2432795"/>
                <a:ext cx="5364480" cy="307777"/>
              </a:xfrm>
              <a:prstGeom prst="rect">
                <a:avLst/>
              </a:prstGeom>
              <a:blipFill>
                <a:blip r:embed="rId5"/>
                <a:stretch>
                  <a:fillRect l="-227"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EEF284A-7305-EA0A-BB84-48E6B3313EC3}"/>
                  </a:ext>
                </a:extLst>
              </p:cNvPr>
              <p:cNvSpPr txBox="1"/>
              <p:nvPr/>
            </p:nvSpPr>
            <p:spPr>
              <a:xfrm>
                <a:off x="1143001" y="2780652"/>
                <a:ext cx="214122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𝐷𝑥</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𝑋</m:t>
                              </m:r>
                            </m:e>
                            <m:sub>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𝐿</m:t>
                                      </m:r>
                                    </m:e>
                                    <m:sub>
                                      <m:r>
                                        <a:rPr lang="en-US" sz="1200" i="1">
                                          <a:solidFill>
                                            <a:schemeClr val="tx1"/>
                                          </a:solidFill>
                                          <a:latin typeface="Cambria Math" panose="02040503050406030204" pitchFamily="18" charset="0"/>
                                        </a:rPr>
                                        <m:t>𝐴𝐵𝐶</m:t>
                                      </m:r>
                                    </m:sub>
                                  </m:sSub>
                                </m:e>
                              </m:d>
                            </m:sub>
                          </m:sSub>
                        </m:e>
                      </m:d>
                    </m:oMath>
                  </m:oMathPara>
                </a14:m>
                <a:endParaRPr lang="en-US" sz="1200" dirty="0">
                  <a:solidFill>
                    <a:schemeClr val="tx1"/>
                  </a:solidFill>
                </a:endParaRPr>
              </a:p>
            </p:txBody>
          </p:sp>
        </mc:Choice>
        <mc:Fallback xmlns="">
          <p:sp>
            <p:nvSpPr>
              <p:cNvPr id="13" name="TextBox 12">
                <a:extLst>
                  <a:ext uri="{FF2B5EF4-FFF2-40B4-BE49-F238E27FC236}">
                    <a16:creationId xmlns:a16="http://schemas.microsoft.com/office/drawing/2014/main" id="{DEEF284A-7305-EA0A-BB84-48E6B3313EC3}"/>
                  </a:ext>
                </a:extLst>
              </p:cNvPr>
              <p:cNvSpPr txBox="1">
                <a:spLocks noRot="1" noChangeAspect="1" noMove="1" noResize="1" noEditPoints="1" noAdjustHandles="1" noChangeArrowheads="1" noChangeShapeType="1" noTextEdit="1"/>
              </p:cNvSpPr>
              <p:nvPr/>
            </p:nvSpPr>
            <p:spPr>
              <a:xfrm>
                <a:off x="1143001" y="2780652"/>
                <a:ext cx="2141220" cy="307264"/>
              </a:xfrm>
              <a:prstGeom prst="rect">
                <a:avLst/>
              </a:prstGeom>
              <a:blipFill>
                <a:blip r:embed="rId6"/>
                <a:stretch>
                  <a:fillRect t="-35294" r="-5698" b="-1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4CC785A-530D-7311-8C9F-01F12FD63053}"/>
                  </a:ext>
                </a:extLst>
              </p:cNvPr>
              <p:cNvSpPr txBox="1"/>
              <p:nvPr/>
            </p:nvSpPr>
            <p:spPr>
              <a:xfrm>
                <a:off x="457200" y="3281566"/>
                <a:ext cx="4572000" cy="5795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𝐷𝑥</m:t>
                          </m:r>
                        </m:e>
                      </m:d>
                      <m:r>
                        <a:rPr lang="en-US" sz="1200" i="0">
                          <a:solidFill>
                            <a:schemeClr val="tx1"/>
                          </a:solidFill>
                          <a:latin typeface="Cambria Math" panose="02040503050406030204" pitchFamily="18" charset="0"/>
                        </a:rPr>
                        <m:t>=</m:t>
                      </m:r>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𝐷𝑋</m:t>
                      </m:r>
                      <m:sSup>
                        <m:sSupPr>
                          <m:ctrlPr>
                            <a:rPr lang="en-US" sz="1200" i="1">
                              <a:solidFill>
                                <a:schemeClr val="tx1"/>
                              </a:solidFill>
                              <a:latin typeface="Cambria Math" panose="02040503050406030204" pitchFamily="18" charset="0"/>
                            </a:rPr>
                          </m:ctrlPr>
                        </m:sSupPr>
                        <m:e>
                          <m:r>
                            <a:rPr lang="en-US" sz="1200">
                              <a:solidFill>
                                <a:schemeClr val="tx1"/>
                              </a:solidFill>
                              <a:latin typeface="Cambria Math" panose="02040503050406030204" pitchFamily="18" charset="0"/>
                            </a:rPr>
                            <m:t>]</m:t>
                          </m:r>
                        </m:e>
                        <m:sup>
                          <m:r>
                            <a:rPr lang="en-US" sz="1200" i="1">
                              <a:solidFill>
                                <a:schemeClr val="tx1"/>
                              </a:solidFill>
                              <a:latin typeface="Cambria Math" panose="02040503050406030204" pitchFamily="18" charset="0"/>
                            </a:rPr>
                            <m:t>−</m:t>
                          </m:r>
                          <m:r>
                            <a:rPr lang="en-US" sz="1200">
                              <a:solidFill>
                                <a:schemeClr val="tx1"/>
                              </a:solidFill>
                              <a:latin typeface="Cambria Math" panose="02040503050406030204" pitchFamily="18" charset="0"/>
                            </a:rPr>
                            <m:t>1</m:t>
                          </m:r>
                        </m:sup>
                      </m:sSup>
                      <m:d>
                        <m:dPr>
                          <m:begChr m:val=""/>
                          <m:endChr m:val=""/>
                          <m:ctrlPr>
                            <a:rPr lang="en-US" sz="1200" i="1">
                              <a:solidFill>
                                <a:schemeClr val="tx1"/>
                              </a:solidFill>
                              <a:latin typeface="Cambria Math" panose="02040503050406030204" pitchFamily="18" charset="0"/>
                            </a:rPr>
                          </m:ctrlPr>
                        </m:dPr>
                        <m:e>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r>
                                <a:rPr lang="en-US" sz="1200" i="0">
                                  <a:solidFill>
                                    <a:schemeClr val="tx1"/>
                                  </a:solidFill>
                                  <a:latin typeface="Cambria Math" panose="02040503050406030204" pitchFamily="18" charset="0"/>
                                </a:rPr>
                                <m:t>3</m:t>
                              </m:r>
                            </m:den>
                          </m:f>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−2</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2</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mr>
                              </m:m>
                            </m:e>
                          </m:d>
                        </m:e>
                      </m:d>
                    </m:oMath>
                  </m:oMathPara>
                </a14:m>
                <a:endParaRPr lang="en-US" sz="1200" dirty="0">
                  <a:solidFill>
                    <a:schemeClr val="tx1"/>
                  </a:solidFill>
                </a:endParaRPr>
              </a:p>
            </p:txBody>
          </p:sp>
        </mc:Choice>
        <mc:Fallback xmlns="">
          <p:sp>
            <p:nvSpPr>
              <p:cNvPr id="19" name="TextBox 18">
                <a:extLst>
                  <a:ext uri="{FF2B5EF4-FFF2-40B4-BE49-F238E27FC236}">
                    <a16:creationId xmlns:a16="http://schemas.microsoft.com/office/drawing/2014/main" id="{24CC785A-530D-7311-8C9F-01F12FD63053}"/>
                  </a:ext>
                </a:extLst>
              </p:cNvPr>
              <p:cNvSpPr txBox="1">
                <a:spLocks noRot="1" noChangeAspect="1" noMove="1" noResize="1" noEditPoints="1" noAdjustHandles="1" noChangeArrowheads="1" noChangeShapeType="1" noTextEdit="1"/>
              </p:cNvSpPr>
              <p:nvPr/>
            </p:nvSpPr>
            <p:spPr>
              <a:xfrm>
                <a:off x="457200" y="3281566"/>
                <a:ext cx="4572000" cy="579518"/>
              </a:xfrm>
              <a:prstGeom prst="rect">
                <a:avLst/>
              </a:prstGeom>
              <a:blipFill>
                <a:blip r:embed="rId7"/>
                <a:stretch>
                  <a:fillRect b="-2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C16D013-1069-865C-0A48-654E1D7174BA}"/>
                  </a:ext>
                </a:extLst>
              </p:cNvPr>
              <p:cNvSpPr txBox="1"/>
              <p:nvPr/>
            </p:nvSpPr>
            <p:spPr>
              <a:xfrm>
                <a:off x="518160" y="3901189"/>
                <a:ext cx="5364481" cy="523220"/>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dirty="0"/>
                  <a:t>With the "ideal" line-to-neutral voltages known, the forward sweep continues with the computation of the secondary "ideal" voltages</a:t>
                </a:r>
                <a14:m>
                  <m:oMath xmlns:m="http://schemas.openxmlformats.org/officeDocument/2006/math">
                    <m:r>
                      <a:rPr lang="en-US" sz="1400" b="0" i="0" smtClean="0">
                        <a:solidFill>
                          <a:schemeClr val="tx1"/>
                        </a:solidFill>
                        <a:latin typeface="Cambria Math" panose="02040503050406030204" pitchFamily="18" charset="0"/>
                      </a:rPr>
                      <m:t>.</m:t>
                    </m:r>
                  </m:oMath>
                </a14:m>
                <a:endParaRPr lang="en-US" dirty="0"/>
              </a:p>
            </p:txBody>
          </p:sp>
        </mc:Choice>
        <mc:Fallback xmlns="">
          <p:sp>
            <p:nvSpPr>
              <p:cNvPr id="22" name="TextBox 21">
                <a:extLst>
                  <a:ext uri="{FF2B5EF4-FFF2-40B4-BE49-F238E27FC236}">
                    <a16:creationId xmlns:a16="http://schemas.microsoft.com/office/drawing/2014/main" id="{2C16D013-1069-865C-0A48-654E1D7174BA}"/>
                  </a:ext>
                </a:extLst>
              </p:cNvPr>
              <p:cNvSpPr txBox="1">
                <a:spLocks noRot="1" noChangeAspect="1" noMove="1" noResize="1" noEditPoints="1" noAdjustHandles="1" noChangeArrowheads="1" noChangeShapeType="1" noTextEdit="1"/>
              </p:cNvSpPr>
              <p:nvPr/>
            </p:nvSpPr>
            <p:spPr>
              <a:xfrm>
                <a:off x="518160" y="3901189"/>
                <a:ext cx="5364481" cy="523220"/>
              </a:xfrm>
              <a:prstGeom prst="rect">
                <a:avLst/>
              </a:prstGeom>
              <a:blipFill>
                <a:blip r:embed="rId8"/>
                <a:stretch>
                  <a:fillRect l="-114" t="-2326" r="-341" b="-10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564035E-FEEA-A221-E5F3-0644C8CE732A}"/>
                  </a:ext>
                </a:extLst>
              </p:cNvPr>
              <p:cNvSpPr txBox="1"/>
              <p:nvPr/>
            </p:nvSpPr>
            <p:spPr>
              <a:xfrm>
                <a:off x="1179231" y="4402078"/>
                <a:ext cx="2823282" cy="8515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smtClean="0">
                              <a:solidFill>
                                <a:schemeClr val="tx1"/>
                              </a:solidFill>
                              <a:latin typeface="Cambria Math" panose="02040503050406030204" pitchFamily="18" charset="0"/>
                            </a:rPr>
                          </m:ctrlPr>
                        </m:mPr>
                        <m:mr>
                          <m:e/>
                          <m:e>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𝑛𝑏</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𝑏𝑐</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𝑐𝑎</m:t>
                                          </m:r>
                                        </m:sub>
                                      </m:sSub>
                                    </m:e>
                                  </m:mr>
                                </m:m>
                              </m:e>
                            </m:d>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𝑛</m:t>
                                    </m:r>
                                  </m:e>
                                  <m:sub>
                                    <m:r>
                                      <a:rPr lang="en-US" sz="1200" i="1">
                                        <a:solidFill>
                                          <a:schemeClr val="tx1"/>
                                        </a:solidFill>
                                        <a:latin typeface="Cambria Math" panose="02040503050406030204" pitchFamily="18" charset="0"/>
                                      </a:rPr>
                                      <m:t>𝑡</m:t>
                                    </m:r>
                                  </m:sub>
                                </m:sSub>
                              </m:den>
                            </m:f>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0.5</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0.5</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𝐴𝑁</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𝐵𝑁</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𝐶𝑁</m:t>
                                          </m:r>
                                        </m:sub>
                                      </m:sSub>
                                    </m:e>
                                  </m:mr>
                                </m:m>
                              </m:e>
                            </m:d>
                          </m:e>
                        </m:mr>
                        <m:mr>
                          <m:e/>
                          <m:e/>
                        </m:mr>
                      </m:m>
                    </m:oMath>
                  </m:oMathPara>
                </a14:m>
                <a:endParaRPr lang="en-US" sz="1200" dirty="0">
                  <a:solidFill>
                    <a:schemeClr val="tx1"/>
                  </a:solidFill>
                </a:endParaRPr>
              </a:p>
            </p:txBody>
          </p:sp>
        </mc:Choice>
        <mc:Fallback xmlns="">
          <p:sp>
            <p:nvSpPr>
              <p:cNvPr id="28" name="TextBox 27">
                <a:extLst>
                  <a:ext uri="{FF2B5EF4-FFF2-40B4-BE49-F238E27FC236}">
                    <a16:creationId xmlns:a16="http://schemas.microsoft.com/office/drawing/2014/main" id="{9564035E-FEEA-A221-E5F3-0644C8CE732A}"/>
                  </a:ext>
                </a:extLst>
              </p:cNvPr>
              <p:cNvSpPr txBox="1">
                <a:spLocks noRot="1" noChangeAspect="1" noMove="1" noResize="1" noEditPoints="1" noAdjustHandles="1" noChangeArrowheads="1" noChangeShapeType="1" noTextEdit="1"/>
              </p:cNvSpPr>
              <p:nvPr/>
            </p:nvSpPr>
            <p:spPr>
              <a:xfrm>
                <a:off x="1179231" y="4402078"/>
                <a:ext cx="2823282" cy="851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CFBDA29-7D21-6CE9-9872-DA1B620109C7}"/>
                  </a:ext>
                </a:extLst>
              </p:cNvPr>
              <p:cNvSpPr txBox="1"/>
              <p:nvPr/>
            </p:nvSpPr>
            <p:spPr>
              <a:xfrm>
                <a:off x="1381233" y="5277762"/>
                <a:ext cx="1979187"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𝐵𝑉</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b="0" i="1" smtClean="0">
                                  <a:solidFill>
                                    <a:schemeClr val="tx1"/>
                                  </a:solidFill>
                                  <a:latin typeface="Cambria Math" panose="02040503050406030204" pitchFamily="18" charset="0"/>
                                </a:rPr>
                                <m:t>𝐿</m:t>
                              </m:r>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𝑁</m:t>
                                  </m:r>
                                </m:e>
                                <m:sub>
                                  <m:r>
                                    <a:rPr lang="en-US" sz="1200" b="0" i="1" smtClean="0">
                                      <a:solidFill>
                                        <a:schemeClr val="tx1"/>
                                      </a:solidFill>
                                      <a:latin typeface="Cambria Math" panose="02040503050406030204" pitchFamily="18" charset="0"/>
                                    </a:rPr>
                                    <m:t>𝐴𝐵𝐶</m:t>
                                  </m:r>
                                </m:sub>
                              </m:sSub>
                            </m:sub>
                          </m:sSub>
                        </m:e>
                      </m:d>
                    </m:oMath>
                  </m:oMathPara>
                </a14:m>
                <a:endParaRPr lang="en-US" sz="1200" dirty="0"/>
              </a:p>
            </p:txBody>
          </p:sp>
        </mc:Choice>
        <mc:Fallback xmlns="">
          <p:sp>
            <p:nvSpPr>
              <p:cNvPr id="34" name="TextBox 33">
                <a:extLst>
                  <a:ext uri="{FF2B5EF4-FFF2-40B4-BE49-F238E27FC236}">
                    <a16:creationId xmlns:a16="http://schemas.microsoft.com/office/drawing/2014/main" id="{ECFBDA29-7D21-6CE9-9872-DA1B620109C7}"/>
                  </a:ext>
                </a:extLst>
              </p:cNvPr>
              <p:cNvSpPr txBox="1">
                <a:spLocks noRot="1" noChangeAspect="1" noMove="1" noResize="1" noEditPoints="1" noAdjustHandles="1" noChangeArrowheads="1" noChangeShapeType="1" noTextEdit="1"/>
              </p:cNvSpPr>
              <p:nvPr/>
            </p:nvSpPr>
            <p:spPr>
              <a:xfrm>
                <a:off x="1381233" y="5277762"/>
                <a:ext cx="1979187" cy="307264"/>
              </a:xfrm>
              <a:prstGeom prst="rect">
                <a:avLst/>
              </a:prstGeom>
              <a:blipFill>
                <a:blip r:embed="rId10"/>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0E97CCB3-0E76-50E7-0407-030A298B08D3}"/>
              </a:ext>
            </a:extLst>
          </p:cNvPr>
          <p:cNvSpPr txBox="1"/>
          <p:nvPr/>
        </p:nvSpPr>
        <p:spPr>
          <a:xfrm>
            <a:off x="4779651" y="4521649"/>
            <a:ext cx="527709" cy="338554"/>
          </a:xfrm>
          <a:prstGeom prst="rect">
            <a:avLst/>
          </a:prstGeom>
          <a:noFill/>
        </p:spPr>
        <p:txBody>
          <a:bodyPr wrap="none" rtlCol="0">
            <a:spAutoFit/>
          </a:bodyPr>
          <a:lstStyle/>
          <a:p>
            <a:r>
              <a:rPr lang="en-US" sz="1600" dirty="0"/>
              <a:t>(15)</a:t>
            </a:r>
          </a:p>
        </p:txBody>
      </p:sp>
    </p:spTree>
    <p:extLst>
      <p:ext uri="{BB962C8B-B14F-4D97-AF65-F5344CB8AC3E}">
        <p14:creationId xmlns:p14="http://schemas.microsoft.com/office/powerpoint/2010/main" val="347893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22</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818524"/>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30" name="TextBox 29">
            <a:extLst>
              <a:ext uri="{FF2B5EF4-FFF2-40B4-BE49-F238E27FC236}">
                <a16:creationId xmlns:a16="http://schemas.microsoft.com/office/drawing/2014/main" id="{C8457F87-2032-CE37-B463-537A4108E7BB}"/>
              </a:ext>
            </a:extLst>
          </p:cNvPr>
          <p:cNvSpPr txBox="1"/>
          <p:nvPr/>
        </p:nvSpPr>
        <p:spPr>
          <a:xfrm>
            <a:off x="510540" y="1166954"/>
            <a:ext cx="5364480" cy="307777"/>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dirty="0"/>
              <a:t>The secondary transformer terminal voltages are given by:</a:t>
            </a:r>
          </a:p>
        </p:txBody>
      </p:sp>
      <p:sp>
        <p:nvSpPr>
          <p:cNvPr id="22" name="TextBox 21">
            <a:extLst>
              <a:ext uri="{FF2B5EF4-FFF2-40B4-BE49-F238E27FC236}">
                <a16:creationId xmlns:a16="http://schemas.microsoft.com/office/drawing/2014/main" id="{2C16D013-1069-865C-0A48-654E1D7174BA}"/>
              </a:ext>
            </a:extLst>
          </p:cNvPr>
          <p:cNvSpPr txBox="1"/>
          <p:nvPr/>
        </p:nvSpPr>
        <p:spPr>
          <a:xfrm>
            <a:off x="533401" y="2716255"/>
            <a:ext cx="4844306" cy="2554545"/>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In the first forward sweep, the secondary delta currents are assumed to be zero.</a:t>
            </a:r>
          </a:p>
          <a:p>
            <a:r>
              <a:rPr lang="en-US" sz="1200" dirty="0"/>
              <a:t>On the first backward sweep, the secondary line currents will be known.</a:t>
            </a:r>
          </a:p>
          <a:p>
            <a:r>
              <a:rPr lang="en-US" sz="1200" dirty="0"/>
              <a:t>In order to determine the currents in the delta as a function of the line currents, only three Kirchhoff's Current Law (KCL) equations can be used.</a:t>
            </a:r>
          </a:p>
          <a:p>
            <a:r>
              <a:rPr lang="en-US" sz="1200" dirty="0"/>
              <a:t>The fourth independent equation comes from recognizing that the sum of the primary line currents must be equal to zero.</a:t>
            </a:r>
          </a:p>
          <a:p>
            <a:r>
              <a:rPr lang="en-US" sz="1200" dirty="0">
                <a:effectLst/>
                <a:ea typeface="Calibri" panose="020F0502020204030204" pitchFamily="34" charset="0"/>
                <a:cs typeface="Times New Roman" panose="02020603050405020304" pitchFamily="18" charset="0"/>
              </a:rPr>
              <a:t>The three KCL equations to use are: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ED7614D-F4E6-AEE1-C202-B4358F8F7F8D}"/>
                  </a:ext>
                </a:extLst>
              </p:cNvPr>
              <p:cNvSpPr txBox="1"/>
              <p:nvPr/>
            </p:nvSpPr>
            <p:spPr>
              <a:xfrm>
                <a:off x="533401" y="1478606"/>
                <a:ext cx="4572000" cy="8245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𝑛𝑏</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𝑏𝑐</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𝑐𝑎</m:t>
                                    </m:r>
                                  </m:sub>
                                </m:sSub>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𝑛𝑏</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𝑏𝑐</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𝑐𝑎</m:t>
                                    </m:r>
                                  </m:sub>
                                </m:sSub>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4"/>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0">
                                        <a:solidFill>
                                          <a:schemeClr val="tx1"/>
                                        </a:solidFill>
                                        <a:latin typeface="Cambria Math" panose="02040503050406030204" pitchFamily="18" charset="0"/>
                                      </a:rPr>
                                      <m:t>1</m:t>
                                    </m:r>
                                  </m:sub>
                                </m:sSub>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0">
                                        <a:solidFill>
                                          <a:schemeClr val="tx1"/>
                                        </a:solidFill>
                                        <a:latin typeface="Cambria Math" panose="02040503050406030204" pitchFamily="18" charset="0"/>
                                      </a:rPr>
                                      <m:t>2</m:t>
                                    </m:r>
                                  </m:sub>
                                </m:sSub>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𝑦</m:t>
                                    </m:r>
                                  </m:sub>
                                </m:sSub>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𝑧</m:t>
                                    </m:r>
                                  </m:sub>
                                </m:sSub>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𝑛𝑎</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𝑏𝑛</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𝑐𝑏</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𝑎𝑐</m:t>
                                    </m:r>
                                  </m:sub>
                                </m:sSub>
                              </m:e>
                            </m:mr>
                          </m:m>
                        </m:e>
                      </m:d>
                    </m:oMath>
                  </m:oMathPara>
                </a14:m>
                <a:endParaRPr lang="en-US" sz="1200" dirty="0">
                  <a:solidFill>
                    <a:schemeClr val="tx1"/>
                  </a:solidFill>
                </a:endParaRPr>
              </a:p>
            </p:txBody>
          </p:sp>
        </mc:Choice>
        <mc:Fallback xmlns="">
          <p:sp>
            <p:nvSpPr>
              <p:cNvPr id="4" name="TextBox 3">
                <a:extLst>
                  <a:ext uri="{FF2B5EF4-FFF2-40B4-BE49-F238E27FC236}">
                    <a16:creationId xmlns:a16="http://schemas.microsoft.com/office/drawing/2014/main" id="{CED7614D-F4E6-AEE1-C202-B4358F8F7F8D}"/>
                  </a:ext>
                </a:extLst>
              </p:cNvPr>
              <p:cNvSpPr txBox="1">
                <a:spLocks noRot="1" noChangeAspect="1" noMove="1" noResize="1" noEditPoints="1" noAdjustHandles="1" noChangeArrowheads="1" noChangeShapeType="1" noTextEdit="1"/>
              </p:cNvSpPr>
              <p:nvPr/>
            </p:nvSpPr>
            <p:spPr>
              <a:xfrm>
                <a:off x="533401" y="1478606"/>
                <a:ext cx="4572000" cy="8245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2D7AD58-D15A-0B95-0592-FFE334B5B933}"/>
                  </a:ext>
                </a:extLst>
              </p:cNvPr>
              <p:cNvSpPr txBox="1"/>
              <p:nvPr/>
            </p:nvSpPr>
            <p:spPr>
              <a:xfrm>
                <a:off x="1143001" y="2408670"/>
                <a:ext cx="2867025" cy="3075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r>
                            <a:rPr lang="en-US" sz="1200" b="0" i="1" smtClean="0">
                              <a:solidFill>
                                <a:schemeClr val="tx1"/>
                              </a:solidFill>
                              <a:latin typeface="Cambria Math" panose="02040503050406030204" pitchFamily="18" charset="0"/>
                            </a:rPr>
                            <m:t>]</m:t>
                          </m:r>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𝐷</m:t>
                                      </m:r>
                                    </m:e>
                                    <m:sub>
                                      <m:r>
                                        <a:rPr lang="en-US" sz="1200" i="1">
                                          <a:solidFill>
                                            <a:schemeClr val="tx1"/>
                                          </a:solidFill>
                                          <a:latin typeface="Cambria Math" panose="02040503050406030204" pitchFamily="18" charset="0"/>
                                        </a:rPr>
                                        <m:t>𝑎𝑛</m:t>
                                      </m:r>
                                      <m:r>
                                        <a:rPr lang="en-US" sz="1200" b="0" i="1" smtClean="0">
                                          <a:solidFill>
                                            <a:schemeClr val="tx1"/>
                                          </a:solidFill>
                                          <a:latin typeface="Cambria Math" panose="02040503050406030204" pitchFamily="18" charset="0"/>
                                        </a:rPr>
                                        <m:t>𝑏</m:t>
                                      </m:r>
                                      <m:r>
                                        <a:rPr lang="en-US" sz="1200" i="1">
                                          <a:solidFill>
                                            <a:schemeClr val="tx1"/>
                                          </a:solidFill>
                                          <a:latin typeface="Cambria Math" panose="02040503050406030204" pitchFamily="18" charset="0"/>
                                        </a:rPr>
                                        <m:t>𝑐</m:t>
                                      </m:r>
                                    </m:sub>
                                  </m:sSub>
                                </m:sub>
                              </m:sSub>
                            </m:e>
                          </m:d>
                        </m:e>
                      </m:d>
                    </m:oMath>
                  </m:oMathPara>
                </a14:m>
                <a:endParaRPr lang="en-US" sz="1200" dirty="0">
                  <a:solidFill>
                    <a:schemeClr val="tx1"/>
                  </a:solidFill>
                </a:endParaRPr>
              </a:p>
            </p:txBody>
          </p:sp>
        </mc:Choice>
        <mc:Fallback xmlns="">
          <p:sp>
            <p:nvSpPr>
              <p:cNvPr id="11" name="TextBox 10">
                <a:extLst>
                  <a:ext uri="{FF2B5EF4-FFF2-40B4-BE49-F238E27FC236}">
                    <a16:creationId xmlns:a16="http://schemas.microsoft.com/office/drawing/2014/main" id="{C2D7AD58-D15A-0B95-0592-FFE334B5B933}"/>
                  </a:ext>
                </a:extLst>
              </p:cNvPr>
              <p:cNvSpPr txBox="1">
                <a:spLocks noRot="1" noChangeAspect="1" noMove="1" noResize="1" noEditPoints="1" noAdjustHandles="1" noChangeArrowheads="1" noChangeShapeType="1" noTextEdit="1"/>
              </p:cNvSpPr>
              <p:nvPr/>
            </p:nvSpPr>
            <p:spPr>
              <a:xfrm>
                <a:off x="1143001" y="2408670"/>
                <a:ext cx="2867025" cy="307585"/>
              </a:xfrm>
              <a:prstGeom prst="rect">
                <a:avLst/>
              </a:prstGeom>
              <a:blipFill>
                <a:blip r:embed="rId4"/>
                <a:stretch>
                  <a:fillRect t="-125490" b="-18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B78A9B5-D775-DCB9-99C2-CBC1866823E4}"/>
                  </a:ext>
                </a:extLst>
              </p:cNvPr>
              <p:cNvSpPr txBox="1"/>
              <p:nvPr/>
            </p:nvSpPr>
            <p:spPr>
              <a:xfrm>
                <a:off x="2057401" y="5279320"/>
                <a:ext cx="1203959"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smtClean="0">
                              <a:solidFill>
                                <a:srgbClr val="836967"/>
                              </a:solidFill>
                              <a:latin typeface="Cambria Math" panose="02040503050406030204" pitchFamily="18" charset="0"/>
                            </a:rPr>
                          </m:ctrlPr>
                        </m:mPr>
                        <m:mr>
                          <m:e/>
                          <m:e>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𝑛𝑎</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𝑎𝑐</m:t>
                                </m:r>
                              </m:sub>
                            </m:sSub>
                          </m:e>
                        </m:mr>
                        <m:mr>
                          <m:e/>
                          <m:e>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𝑐𝑏</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𝑏𝑛</m:t>
                                </m:r>
                              </m:sub>
                            </m:sSub>
                          </m:e>
                        </m:mr>
                        <m:mr>
                          <m:e/>
                          <m:e>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𝑎𝑐</m:t>
                                </m:r>
                              </m:sub>
                            </m:sSub>
                            <m:r>
                              <a:rPr lang="en-US" sz="1200" i="0">
                                <a:latin typeface="Cambria Math" panose="02040503050406030204" pitchFamily="18" charset="0"/>
                              </a:rPr>
                              <m:t>−</m:t>
                            </m:r>
                            <m:sSub>
                              <m:sSubPr>
                                <m:ctrlPr>
                                  <a:rPr lang="en-US" sz="1200" i="1">
                                    <a:solidFill>
                                      <a:srgbClr val="836967"/>
                                    </a:solidFill>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𝑐𝑏</m:t>
                                </m:r>
                              </m:sub>
                            </m:sSub>
                          </m:e>
                        </m:mr>
                      </m:m>
                    </m:oMath>
                  </m:oMathPara>
                </a14:m>
                <a:endParaRPr lang="en-US" sz="1200" dirty="0"/>
              </a:p>
            </p:txBody>
          </p:sp>
        </mc:Choice>
        <mc:Fallback xmlns="">
          <p:sp>
            <p:nvSpPr>
              <p:cNvPr id="14" name="TextBox 13">
                <a:extLst>
                  <a:ext uri="{FF2B5EF4-FFF2-40B4-BE49-F238E27FC236}">
                    <a16:creationId xmlns:a16="http://schemas.microsoft.com/office/drawing/2014/main" id="{DB78A9B5-D775-DCB9-99C2-CBC1866823E4}"/>
                  </a:ext>
                </a:extLst>
              </p:cNvPr>
              <p:cNvSpPr txBox="1">
                <a:spLocks noRot="1" noChangeAspect="1" noMove="1" noResize="1" noEditPoints="1" noAdjustHandles="1" noChangeArrowheads="1" noChangeShapeType="1" noTextEdit="1"/>
              </p:cNvSpPr>
              <p:nvPr/>
            </p:nvSpPr>
            <p:spPr>
              <a:xfrm>
                <a:off x="2057401" y="5279320"/>
                <a:ext cx="1203959" cy="618246"/>
              </a:xfrm>
              <a:prstGeom prst="rect">
                <a:avLst/>
              </a:prstGeom>
              <a:blipFill>
                <a:blip r:embed="rId5"/>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1E062770-6EB3-C907-ADAC-E45974520369}"/>
              </a:ext>
            </a:extLst>
          </p:cNvPr>
          <p:cNvSpPr txBox="1"/>
          <p:nvPr/>
        </p:nvSpPr>
        <p:spPr>
          <a:xfrm>
            <a:off x="4577692" y="5279320"/>
            <a:ext cx="527709" cy="338554"/>
          </a:xfrm>
          <a:prstGeom prst="rect">
            <a:avLst/>
          </a:prstGeom>
          <a:noFill/>
        </p:spPr>
        <p:txBody>
          <a:bodyPr wrap="none" rtlCol="0">
            <a:spAutoFit/>
          </a:bodyPr>
          <a:lstStyle/>
          <a:p>
            <a:r>
              <a:rPr lang="en-US" sz="1600" dirty="0"/>
              <a:t>(16)</a:t>
            </a:r>
          </a:p>
        </p:txBody>
      </p:sp>
    </p:spTree>
    <p:extLst>
      <p:ext uri="{BB962C8B-B14F-4D97-AF65-F5344CB8AC3E}">
        <p14:creationId xmlns:p14="http://schemas.microsoft.com/office/powerpoint/2010/main" val="157597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23</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818524"/>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30" name="TextBox 29">
            <a:extLst>
              <a:ext uri="{FF2B5EF4-FFF2-40B4-BE49-F238E27FC236}">
                <a16:creationId xmlns:a16="http://schemas.microsoft.com/office/drawing/2014/main" id="{C8457F87-2032-CE37-B463-537A4108E7BB}"/>
              </a:ext>
            </a:extLst>
          </p:cNvPr>
          <p:cNvSpPr txBox="1"/>
          <p:nvPr/>
        </p:nvSpPr>
        <p:spPr>
          <a:xfrm>
            <a:off x="494538" y="1110573"/>
            <a:ext cx="5364480" cy="461665"/>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Because the sum of the line currents must equal zero, the fourth equation is given by:</a:t>
            </a:r>
          </a:p>
        </p:txBody>
      </p:sp>
      <p:sp>
        <p:nvSpPr>
          <p:cNvPr id="22" name="TextBox 21">
            <a:extLst>
              <a:ext uri="{FF2B5EF4-FFF2-40B4-BE49-F238E27FC236}">
                <a16:creationId xmlns:a16="http://schemas.microsoft.com/office/drawing/2014/main" id="{2C16D013-1069-865C-0A48-654E1D7174BA}"/>
              </a:ext>
            </a:extLst>
          </p:cNvPr>
          <p:cNvSpPr txBox="1"/>
          <p:nvPr/>
        </p:nvSpPr>
        <p:spPr>
          <a:xfrm>
            <a:off x="556261" y="2770104"/>
            <a:ext cx="4844306" cy="276999"/>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Combining Eq. (16) and  (17) into matrix form: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ED7614D-F4E6-AEE1-C202-B4358F8F7F8D}"/>
                  </a:ext>
                </a:extLst>
              </p:cNvPr>
              <p:cNvSpPr txBox="1"/>
              <p:nvPr/>
            </p:nvSpPr>
            <p:spPr>
              <a:xfrm>
                <a:off x="603994" y="1395409"/>
                <a:ext cx="4572000" cy="12566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a:latin typeface="Cambria Math" panose="02040503050406030204" pitchFamily="18" charset="0"/>
                            </a:rPr>
                          </m:ctrlPr>
                        </m:mPr>
                        <m:mr>
                          <m:e/>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𝐵</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𝐶</m:t>
                                </m:r>
                              </m:sub>
                            </m:sSub>
                            <m:r>
                              <a:rPr lang="en-US" sz="1200">
                                <a:latin typeface="Cambria Math" panose="02040503050406030204" pitchFamily="18" charset="0"/>
                              </a:rPr>
                              <m:t>=0=</m:t>
                            </m:r>
                            <m:f>
                              <m:fPr>
                                <m:ctrlPr>
                                  <a:rPr lang="en-US" sz="1200" i="1">
                                    <a:latin typeface="Cambria Math" panose="02040503050406030204" pitchFamily="18" charset="0"/>
                                  </a:rPr>
                                </m:ctrlPr>
                              </m:fPr>
                              <m:num>
                                <m:r>
                                  <a:rPr lang="en-US" sz="1200">
                                    <a:latin typeface="Cambria Math" panose="02040503050406030204" pitchFamily="18" charset="0"/>
                                  </a:rPr>
                                  <m:t>1</m:t>
                                </m:r>
                              </m:num>
                              <m:den>
                                <m:r>
                                  <a:rPr lang="en-US" sz="120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r>
                              <a:rPr lang="en-US" sz="1200">
                                <a:latin typeface="Cambria Math" panose="02040503050406030204" pitchFamily="18" charset="0"/>
                              </a:rPr>
                              <m:t>⋅</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𝑛𝑎</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𝑏𝑛</m:t>
                                    </m:r>
                                  </m:sub>
                                </m:sSub>
                              </m:e>
                            </m:d>
                            <m:r>
                              <a:rPr lang="en-US" sz="1200">
                                <a:latin typeface="Cambria Math" panose="02040503050406030204" pitchFamily="18" charset="0"/>
                              </a:rPr>
                              <m:t>+</m:t>
                            </m:r>
                            <m:f>
                              <m:fPr>
                                <m:ctrlPr>
                                  <a:rPr lang="en-US" sz="1200" i="1">
                                    <a:latin typeface="Cambria Math" panose="02040503050406030204" pitchFamily="18" charset="0"/>
                                  </a:rPr>
                                </m:ctrlPr>
                              </m:fPr>
                              <m:num>
                                <m:r>
                                  <a:rPr lang="en-US" sz="1200">
                                    <a:latin typeface="Cambria Math" panose="02040503050406030204" pitchFamily="18" charset="0"/>
                                  </a:rPr>
                                  <m:t>1</m:t>
                                </m:r>
                              </m:num>
                              <m:den>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r>
                              <a:rPr lang="en-US" sz="1200">
                                <a:latin typeface="Cambria Math" panose="02040503050406030204" pitchFamily="18" charset="0"/>
                              </a:rPr>
                              <m:t>⋅</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𝑐𝑏</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𝑎𝑐</m:t>
                                    </m:r>
                                  </m:sub>
                                </m:sSub>
                              </m:e>
                            </m:d>
                          </m:e>
                        </m:mr>
                        <m:mr>
                          <m:e/>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𝐵</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𝐶</m:t>
                                </m:r>
                              </m:sub>
                            </m:sSub>
                            <m:r>
                              <a:rPr lang="en-US" sz="1200">
                                <a:latin typeface="Cambria Math" panose="02040503050406030204" pitchFamily="18" charset="0"/>
                              </a:rPr>
                              <m:t>=0=</m:t>
                            </m:r>
                            <m:f>
                              <m:fPr>
                                <m:ctrlPr>
                                  <a:rPr lang="en-US" sz="1200" i="1">
                                    <a:latin typeface="Cambria Math" panose="02040503050406030204" pitchFamily="18" charset="0"/>
                                  </a:rPr>
                                </m:ctrlPr>
                              </m:fPr>
                              <m:num>
                                <m:r>
                                  <a:rPr lang="en-US" sz="1200">
                                    <a:latin typeface="Cambria Math" panose="02040503050406030204" pitchFamily="18" charset="0"/>
                                  </a:rPr>
                                  <m:t>1</m:t>
                                </m:r>
                              </m:num>
                              <m:den>
                                <m:r>
                                  <a:rPr lang="en-US" sz="120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den>
                            </m:f>
                            <m:r>
                              <a:rPr lang="en-US" sz="1200">
                                <a:latin typeface="Cambria Math" panose="02040503050406030204" pitchFamily="18" charset="0"/>
                              </a:rPr>
                              <m:t>⋅</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𝑛𝑎</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𝑏𝑛</m:t>
                                    </m:r>
                                  </m:sub>
                                </m:sSub>
                                <m:r>
                                  <a:rPr lang="en-US" sz="120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𝑐𝑏</m:t>
                                    </m:r>
                                  </m:sub>
                                </m:sSub>
                                <m:r>
                                  <a:rPr lang="en-US" sz="120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𝑎𝑐</m:t>
                                    </m:r>
                                  </m:sub>
                                </m:sSub>
                              </m:e>
                            </m:d>
                          </m:e>
                        </m:mr>
                        <m:mr>
                          <m:e/>
                          <m:e>
                            <m:r>
                              <a:rPr lang="en-US" sz="120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𝑛</m:t>
                                </m:r>
                              </m:e>
                              <m:sub>
                                <m:r>
                                  <a:rPr lang="en-US" sz="1200" i="1">
                                    <a:latin typeface="Cambria Math" panose="02040503050406030204" pitchFamily="18" charset="0"/>
                                  </a:rPr>
                                  <m:t>𝑡</m:t>
                                </m:r>
                              </m:sub>
                            </m:sSub>
                            <m:r>
                              <a:rPr lang="en-US" sz="1200">
                                <a:latin typeface="Cambria Math" panose="02040503050406030204" pitchFamily="18" charset="0"/>
                              </a:rPr>
                              <m:t>⋅</m:t>
                            </m:r>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𝐵</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𝐶</m:t>
                                    </m:r>
                                  </m:sub>
                                </m:sSub>
                              </m:e>
                            </m:d>
                            <m:r>
                              <a:rPr lang="en-US" sz="1200">
                                <a:latin typeface="Cambria Math" panose="02040503050406030204" pitchFamily="18" charset="0"/>
                              </a:rPr>
                              <m:t>=0=</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𝑛𝑎</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𝑏𝑛</m:t>
                                </m:r>
                              </m:sub>
                            </m:sSub>
                            <m:r>
                              <a:rPr lang="en-US" sz="120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𝑐𝑏</m:t>
                                </m:r>
                              </m:sub>
                            </m:sSub>
                            <m:r>
                              <a:rPr lang="en-US" sz="120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𝑎𝑐</m:t>
                                </m:r>
                              </m:sub>
                            </m:sSub>
                          </m:e>
                        </m:mr>
                        <m:mr>
                          <m:e/>
                          <m:e/>
                        </m:mr>
                      </m:m>
                    </m:oMath>
                  </m:oMathPara>
                </a14:m>
                <a:endParaRPr lang="en-US" sz="1200" dirty="0"/>
              </a:p>
            </p:txBody>
          </p:sp>
        </mc:Choice>
        <mc:Fallback xmlns="">
          <p:sp>
            <p:nvSpPr>
              <p:cNvPr id="4" name="TextBox 3">
                <a:extLst>
                  <a:ext uri="{FF2B5EF4-FFF2-40B4-BE49-F238E27FC236}">
                    <a16:creationId xmlns:a16="http://schemas.microsoft.com/office/drawing/2014/main" id="{CED7614D-F4E6-AEE1-C202-B4358F8F7F8D}"/>
                  </a:ext>
                </a:extLst>
              </p:cNvPr>
              <p:cNvSpPr txBox="1">
                <a:spLocks noRot="1" noChangeAspect="1" noMove="1" noResize="1" noEditPoints="1" noAdjustHandles="1" noChangeArrowheads="1" noChangeShapeType="1" noTextEdit="1"/>
              </p:cNvSpPr>
              <p:nvPr/>
            </p:nvSpPr>
            <p:spPr>
              <a:xfrm>
                <a:off x="603994" y="1395409"/>
                <a:ext cx="4572000" cy="12566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B78A9B5-D775-DCB9-99C2-CBC1866823E4}"/>
                  </a:ext>
                </a:extLst>
              </p:cNvPr>
              <p:cNvSpPr txBox="1"/>
              <p:nvPr/>
            </p:nvSpPr>
            <p:spPr>
              <a:xfrm>
                <a:off x="1136387" y="4327457"/>
                <a:ext cx="2753622" cy="16765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smtClean="0">
                              <a:latin typeface="Cambria Math" panose="02040503050406030204" pitchFamily="18" charset="0"/>
                            </a:rPr>
                          </m:ctrlPr>
                        </m:mPr>
                        <m:mr>
                          <m:e/>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sSub>
                                      <m:sSubPr>
                                        <m:ctrlPr>
                                          <a:rPr lang="en-US" sz="1200" i="1">
                                            <a:latin typeface="Cambria Math" panose="02040503050406030204" pitchFamily="18" charset="0"/>
                                          </a:rPr>
                                        </m:ctrlPr>
                                      </m:sSubPr>
                                      <m:e>
                                        <m:r>
                                          <a:rPr lang="en-US" sz="1200" i="1">
                                            <a:latin typeface="Cambria Math" panose="02040503050406030204" pitchFamily="18" charset="0"/>
                                          </a:rPr>
                                          <m:t>𝐷</m:t>
                                        </m:r>
                                      </m:e>
                                      <m:sub>
                                        <m:r>
                                          <m:rPr>
                                            <m:nor/>
                                          </m:rPr>
                                          <a:rPr lang="en-US" sz="1200"/>
                                          <m:t>an</m:t>
                                        </m:r>
                                        <m:r>
                                          <m:rPr>
                                            <m:nor/>
                                          </m:rPr>
                                          <a:rPr lang="en-US" sz="1200" b="0" i="0" smtClean="0"/>
                                          <m:t>b</m:t>
                                        </m:r>
                                        <m:r>
                                          <m:rPr>
                                            <m:nor/>
                                          </m:rPr>
                                          <a:rPr lang="en-US" sz="1200"/>
                                          <m:t>c</m:t>
                                        </m:r>
                                        <m:r>
                                          <m:rPr>
                                            <m:nor/>
                                          </m:rPr>
                                          <a:rPr lang="en-US" sz="1200" i="1"/>
                                          <m:t> </m:t>
                                        </m:r>
                                      </m:sub>
                                    </m:sSub>
                                  </m:sub>
                                </m:sSub>
                              </m:e>
                            </m:d>
                            <m:r>
                              <a:rPr lang="en-US" sz="1200">
                                <a:latin typeface="Cambria Math" panose="02040503050406030204" pitchFamily="18" charset="0"/>
                              </a:rPr>
                              <m:t>=</m:t>
                            </m:r>
                            <m:sSup>
                              <m:sSupPr>
                                <m:ctrlPr>
                                  <a:rPr lang="en-US" sz="1200" i="1">
                                    <a:latin typeface="Cambria Math" panose="02040503050406030204" pitchFamily="18" charset="0"/>
                                  </a:rPr>
                                </m:ctrlPr>
                              </m:sSup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a:latin typeface="Cambria Math" panose="02040503050406030204" pitchFamily="18" charset="0"/>
                                          </a:rPr>
                                          <m:t>1</m:t>
                                        </m:r>
                                      </m:sub>
                                    </m:sSub>
                                  </m:e>
                                </m:d>
                              </m:e>
                              <m:sup>
                                <m:r>
                                  <a:rPr lang="en-US" sz="1200" i="1">
                                    <a:latin typeface="Cambria Math" panose="02040503050406030204" pitchFamily="18" charset="0"/>
                                  </a:rPr>
                                  <m:t>−</m:t>
                                </m:r>
                                <m:r>
                                  <a:rPr lang="en-US" sz="1200">
                                    <a:latin typeface="Cambria Math" panose="02040503050406030204" pitchFamily="18" charset="0"/>
                                  </a:rPr>
                                  <m:t>1</m:t>
                                </m:r>
                              </m:sup>
                            </m:sSup>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m:t>
                                    </m:r>
                                    <m:r>
                                      <a:rPr lang="en-US" sz="1200">
                                        <a:latin typeface="Cambria Math" panose="02040503050406030204" pitchFamily="18" charset="0"/>
                                      </a:rPr>
                                      <m:t>0</m:t>
                                    </m:r>
                                  </m:sub>
                                </m:sSub>
                              </m:e>
                            </m:d>
                          </m:e>
                        </m:mr>
                        <m:mr>
                          <m:e/>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m:rPr>
                                        <m:nor/>
                                      </m:rPr>
                                      <a:rPr lang="en-US" sz="1200"/>
                                      <m:t>Danbc</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𝑥</m:t>
                                    </m:r>
                                  </m:e>
                                  <m:sub>
                                    <m:r>
                                      <a:rPr lang="en-US" sz="1200">
                                        <a:latin typeface="Cambria Math" panose="02040503050406030204" pitchFamily="18" charset="0"/>
                                      </a:rPr>
                                      <m:t>1</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m:t>
                                    </m:r>
                                    <m:r>
                                      <a:rPr lang="en-US" sz="1200" b="0" i="1" smtClean="0">
                                        <a:latin typeface="Cambria Math" panose="02040503050406030204" pitchFamily="18" charset="0"/>
                                      </a:rPr>
                                      <m:t>0</m:t>
                                    </m:r>
                                  </m:sub>
                                </m:sSub>
                              </m:e>
                            </m:d>
                          </m:e>
                        </m:mr>
                        <m:mr>
                          <m:e/>
                          <m:e>
                            <m:d>
                              <m:dPr>
                                <m:begChr m:val="["/>
                                <m:endChr m:val="]"/>
                                <m:ctrlPr>
                                  <a:rPr lang="en-US" sz="1200" i="1">
                                    <a:latin typeface="Cambria Math" panose="02040503050406030204" pitchFamily="18" charset="0"/>
                                  </a:rPr>
                                </m:ctrlPr>
                              </m:dPr>
                              <m:e>
                                <m:m>
                                  <m:mPr>
                                    <m:plcHide m:val="on"/>
                                    <m:mcs>
                                      <m:mc>
                                        <m:mcPr>
                                          <m:count m:val="1"/>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m:rPr>
                                              <m:nor/>
                                            </m:rPr>
                                            <a:rPr lang="en-US" sz="1200" i="1"/>
                                            <m:t>na</m:t>
                                          </m:r>
                                          <m:r>
                                            <m:rPr>
                                              <m:nor/>
                                            </m:rPr>
                                            <a:rPr lang="en-US" sz="1200" i="1"/>
                                            <m:t> </m:t>
                                          </m:r>
                                        </m:sub>
                                      </m:sSub>
                                    </m:e>
                                  </m:mr>
                                  <m:m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𝑏𝑛</m:t>
                                          </m:r>
                                        </m:sub>
                                      </m:sSub>
                                    </m:e>
                                  </m:mr>
                                  <m:m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𝑐𝑎</m:t>
                                          </m:r>
                                        </m:sub>
                                      </m:sSub>
                                    </m:e>
                                  </m:mr>
                                  <m:m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𝑎𝑐</m:t>
                                          </m:r>
                                        </m:sub>
                                      </m:sSub>
                                    </m:e>
                                  </m:mr>
                                </m:m>
                              </m:e>
                            </m:d>
                            <m:r>
                              <a:rPr lang="en-US" sz="1200">
                                <a:latin typeface="Cambria Math" panose="02040503050406030204" pitchFamily="18" charset="0"/>
                              </a:rPr>
                              <m:t>=</m:t>
                            </m:r>
                            <m:f>
                              <m:fPr>
                                <m:ctrlPr>
                                  <a:rPr lang="en-US" sz="1200" i="1">
                                    <a:latin typeface="Cambria Math" panose="02040503050406030204" pitchFamily="18" charset="0"/>
                                  </a:rPr>
                                </m:ctrlPr>
                              </m:fPr>
                              <m:num>
                                <m:r>
                                  <a:rPr lang="en-US" sz="1200">
                                    <a:latin typeface="Cambria Math" panose="02040503050406030204" pitchFamily="18" charset="0"/>
                                  </a:rPr>
                                  <m:t>1</m:t>
                                </m:r>
                              </m:num>
                              <m:den>
                                <m:r>
                                  <a:rPr lang="en-US" sz="1200">
                                    <a:latin typeface="Cambria Math" panose="02040503050406030204" pitchFamily="18" charset="0"/>
                                  </a:rPr>
                                  <m:t>6</m:t>
                                </m:r>
                              </m:den>
                            </m:f>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m>
                                  <m:mPr>
                                    <m:plcHide m:val="on"/>
                                    <m:mcs>
                                      <m:mc>
                                        <m:mcPr>
                                          <m:count m:val="4"/>
                                          <m:mcJc m:val="center"/>
                                        </m:mcPr>
                                      </m:mc>
                                    </m:mcs>
                                    <m:ctrlPr>
                                      <a:rPr lang="en-US" sz="1200" i="1">
                                        <a:latin typeface="Cambria Math" panose="02040503050406030204" pitchFamily="18" charset="0"/>
                                      </a:rPr>
                                    </m:ctrlPr>
                                  </m:mPr>
                                  <m:mr>
                                    <m:e>
                                      <m:r>
                                        <a:rPr lang="en-US" sz="1200">
                                          <a:latin typeface="Cambria Math" panose="02040503050406030204" pitchFamily="18" charset="0"/>
                                        </a:rPr>
                                        <m:t>5</m:t>
                                      </m:r>
                                    </m:e>
                                    <m:e>
                                      <m:r>
                                        <a:rPr lang="en-US" sz="1200">
                                          <a:latin typeface="Cambria Math" panose="02040503050406030204" pitchFamily="18" charset="0"/>
                                        </a:rPr>
                                        <m:t>1</m:t>
                                      </m:r>
                                    </m:e>
                                    <m:e>
                                      <m:r>
                                        <a:rPr lang="en-US" sz="1200">
                                          <a:latin typeface="Cambria Math" panose="02040503050406030204" pitchFamily="18" charset="0"/>
                                        </a:rPr>
                                        <m:t>3</m:t>
                                      </m:r>
                                    </m:e>
                                    <m:e>
                                      <m:r>
                                        <a:rPr lang="en-US" sz="1200">
                                          <a:latin typeface="Cambria Math" panose="02040503050406030204" pitchFamily="18" charset="0"/>
                                        </a:rPr>
                                        <m:t>1</m:t>
                                      </m:r>
                                    </m:e>
                                  </m:mr>
                                  <m:mr>
                                    <m:e>
                                      <m:r>
                                        <a:rPr lang="en-US" sz="1200" i="1">
                                          <a:latin typeface="Cambria Math" panose="02040503050406030204" pitchFamily="18" charset="0"/>
                                        </a:rPr>
                                        <m:t>−</m:t>
                                      </m:r>
                                      <m:r>
                                        <a:rPr lang="en-US" sz="1200">
                                          <a:latin typeface="Cambria Math" panose="02040503050406030204" pitchFamily="18" charset="0"/>
                                        </a:rPr>
                                        <m:t>1</m:t>
                                      </m:r>
                                    </m:e>
                                    <m:e>
                                      <m:r>
                                        <a:rPr lang="en-US" sz="1200" i="1">
                                          <a:latin typeface="Cambria Math" panose="02040503050406030204" pitchFamily="18" charset="0"/>
                                        </a:rPr>
                                        <m:t>−</m:t>
                                      </m:r>
                                      <m:r>
                                        <a:rPr lang="en-US" sz="1200">
                                          <a:latin typeface="Cambria Math" panose="02040503050406030204" pitchFamily="18" charset="0"/>
                                        </a:rPr>
                                        <m:t>5</m:t>
                                      </m:r>
                                    </m:e>
                                    <m:e>
                                      <m:r>
                                        <a:rPr lang="en-US" sz="1200" i="1">
                                          <a:latin typeface="Cambria Math" panose="02040503050406030204" pitchFamily="18" charset="0"/>
                                        </a:rPr>
                                        <m:t>−</m:t>
                                      </m:r>
                                      <m:r>
                                        <a:rPr lang="en-US" sz="1200">
                                          <a:latin typeface="Cambria Math" panose="02040503050406030204" pitchFamily="18" charset="0"/>
                                        </a:rPr>
                                        <m:t>3</m:t>
                                      </m:r>
                                    </m:e>
                                    <m:e>
                                      <m:r>
                                        <a:rPr lang="en-US" sz="1200">
                                          <a:latin typeface="Cambria Math" panose="02040503050406030204" pitchFamily="18" charset="0"/>
                                        </a:rPr>
                                        <m:t>1</m:t>
                                      </m:r>
                                    </m:e>
                                  </m:mr>
                                  <m:mr>
                                    <m:e>
                                      <m:r>
                                        <a:rPr lang="en-US" sz="1200" i="1">
                                          <a:latin typeface="Cambria Math" panose="02040503050406030204" pitchFamily="18" charset="0"/>
                                        </a:rPr>
                                        <m:t>−</m:t>
                                      </m:r>
                                      <m:r>
                                        <a:rPr lang="en-US" sz="1200">
                                          <a:latin typeface="Cambria Math" panose="02040503050406030204" pitchFamily="18" charset="0"/>
                                        </a:rPr>
                                        <m:t>1</m:t>
                                      </m:r>
                                    </m:e>
                                    <m:e>
                                      <m:r>
                                        <a:rPr lang="en-US" sz="1200">
                                          <a:latin typeface="Cambria Math" panose="02040503050406030204" pitchFamily="18" charset="0"/>
                                        </a:rPr>
                                        <m:t>1</m:t>
                                      </m:r>
                                    </m:e>
                                    <m:e>
                                      <m:r>
                                        <a:rPr lang="en-US" sz="1200" i="1">
                                          <a:latin typeface="Cambria Math" panose="02040503050406030204" pitchFamily="18" charset="0"/>
                                        </a:rPr>
                                        <m:t>−</m:t>
                                      </m:r>
                                      <m:r>
                                        <a:rPr lang="en-US" sz="1200">
                                          <a:latin typeface="Cambria Math" panose="02040503050406030204" pitchFamily="18" charset="0"/>
                                        </a:rPr>
                                        <m:t>3</m:t>
                                      </m:r>
                                    </m:e>
                                    <m:e>
                                      <m:r>
                                        <a:rPr lang="en-US" sz="1200">
                                          <a:latin typeface="Cambria Math" panose="02040503050406030204" pitchFamily="18" charset="0"/>
                                        </a:rPr>
                                        <m:t>1</m:t>
                                      </m:r>
                                    </m:e>
                                  </m:mr>
                                  <m:mr>
                                    <m:e>
                                      <m:r>
                                        <a:rPr lang="en-US" sz="1200" i="1">
                                          <a:latin typeface="Cambria Math" panose="02040503050406030204" pitchFamily="18" charset="0"/>
                                        </a:rPr>
                                        <m:t>−</m:t>
                                      </m:r>
                                      <m:r>
                                        <a:rPr lang="en-US" sz="1200">
                                          <a:latin typeface="Cambria Math" panose="02040503050406030204" pitchFamily="18" charset="0"/>
                                        </a:rPr>
                                        <m:t>1</m:t>
                                      </m:r>
                                    </m:e>
                                    <m:e>
                                      <m:r>
                                        <a:rPr lang="en-US" sz="1200">
                                          <a:latin typeface="Cambria Math" panose="02040503050406030204" pitchFamily="18" charset="0"/>
                                        </a:rPr>
                                        <m:t>1</m:t>
                                      </m:r>
                                    </m:e>
                                    <m:e>
                                      <m:r>
                                        <a:rPr lang="en-US" sz="1200">
                                          <a:latin typeface="Cambria Math" panose="02040503050406030204" pitchFamily="18" charset="0"/>
                                        </a:rPr>
                                        <m:t>3</m:t>
                                      </m:r>
                                    </m:e>
                                    <m:e>
                                      <m:r>
                                        <a:rPr lang="en-US" sz="1200">
                                          <a:latin typeface="Cambria Math" panose="02040503050406030204" pitchFamily="18" charset="0"/>
                                        </a:rPr>
                                        <m:t>1</m:t>
                                      </m:r>
                                    </m:e>
                                  </m:mr>
                                </m:m>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m>
                                  <m:mPr>
                                    <m:plcHide m:val="on"/>
                                    <m:mcs>
                                      <m:mc>
                                        <m:mcPr>
                                          <m:count m:val="1"/>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m:t>
                                          </m:r>
                                        </m:sub>
                                      </m:sSub>
                                    </m:e>
                                  </m:mr>
                                  <m:m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m:t>
                                          </m:r>
                                        </m:sub>
                                      </m:sSub>
                                    </m:e>
                                  </m:mr>
                                  <m:m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m:t>
                                          </m:r>
                                        </m:sub>
                                      </m:sSub>
                                    </m:e>
                                  </m:mr>
                                  <m:mr>
                                    <m:e>
                                      <m:r>
                                        <a:rPr lang="en-US" sz="1200">
                                          <a:latin typeface="Cambria Math" panose="02040503050406030204" pitchFamily="18" charset="0"/>
                                        </a:rPr>
                                        <m:t>0</m:t>
                                      </m:r>
                                    </m:e>
                                  </m:mr>
                                </m:m>
                              </m:e>
                            </m:d>
                          </m:e>
                        </m:mr>
                        <m:mr>
                          <m:e/>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sSub>
                                      <m:sSubPr>
                                        <m:ctrlPr>
                                          <a:rPr lang="en-US" sz="1200" i="1">
                                            <a:latin typeface="Cambria Math" panose="02040503050406030204" pitchFamily="18" charset="0"/>
                                          </a:rPr>
                                        </m:ctrlPr>
                                      </m:sSubPr>
                                      <m:e>
                                        <m:r>
                                          <a:rPr lang="en-US" sz="1200" i="1">
                                            <a:latin typeface="Cambria Math" panose="02040503050406030204" pitchFamily="18" charset="0"/>
                                          </a:rPr>
                                          <m:t>𝐷</m:t>
                                        </m:r>
                                      </m:e>
                                      <m:sub>
                                        <m:r>
                                          <m:rPr>
                                            <m:nor/>
                                          </m:rPr>
                                          <a:rPr lang="en-US" sz="1200" b="0" i="1" smtClean="0"/>
                                          <m:t>anb</m:t>
                                        </m:r>
                                        <m:r>
                                          <m:rPr>
                                            <m:nor/>
                                          </m:rPr>
                                          <a:rPr lang="en-US" sz="1200" i="1"/>
                                          <m:t>c</m:t>
                                        </m:r>
                                        <m:r>
                                          <m:rPr>
                                            <m:nor/>
                                          </m:rPr>
                                          <a:rPr lang="en-US" sz="1200" i="1"/>
                                          <m:t> </m:t>
                                        </m:r>
                                      </m:sub>
                                    </m:sSub>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𝑥</m:t>
                                </m:r>
                                <m:r>
                                  <a:rPr lang="en-US" sz="1200">
                                    <a:latin typeface="Cambria Math" panose="02040503050406030204" pitchFamily="18" charset="0"/>
                                  </a:rPr>
                                  <m:t>1</m:t>
                                </m:r>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m:t>
                                    </m:r>
                                    <m:r>
                                      <a:rPr lang="en-US" sz="1200">
                                        <a:latin typeface="Cambria Math" panose="02040503050406030204" pitchFamily="18" charset="0"/>
                                      </a:rPr>
                                      <m:t>0</m:t>
                                    </m:r>
                                  </m:sub>
                                </m:sSub>
                              </m:e>
                            </m:d>
                          </m:e>
                        </m:mr>
                      </m:m>
                    </m:oMath>
                  </m:oMathPara>
                </a14:m>
                <a:endParaRPr lang="en-US" sz="1200" dirty="0"/>
              </a:p>
            </p:txBody>
          </p:sp>
        </mc:Choice>
        <mc:Fallback xmlns="">
          <p:sp>
            <p:nvSpPr>
              <p:cNvPr id="14" name="TextBox 13">
                <a:extLst>
                  <a:ext uri="{FF2B5EF4-FFF2-40B4-BE49-F238E27FC236}">
                    <a16:creationId xmlns:a16="http://schemas.microsoft.com/office/drawing/2014/main" id="{DB78A9B5-D775-DCB9-99C2-CBC1866823E4}"/>
                  </a:ext>
                </a:extLst>
              </p:cNvPr>
              <p:cNvSpPr txBox="1">
                <a:spLocks noRot="1" noChangeAspect="1" noMove="1" noResize="1" noEditPoints="1" noAdjustHandles="1" noChangeArrowheads="1" noChangeShapeType="1" noTextEdit="1"/>
              </p:cNvSpPr>
              <p:nvPr/>
            </p:nvSpPr>
            <p:spPr>
              <a:xfrm>
                <a:off x="1136387" y="4327457"/>
                <a:ext cx="2753622" cy="16765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C355A3-8E20-1A85-D681-B1F2F9251C53}"/>
                  </a:ext>
                </a:extLst>
              </p:cNvPr>
              <p:cNvSpPr txBox="1"/>
              <p:nvPr/>
            </p:nvSpPr>
            <p:spPr>
              <a:xfrm>
                <a:off x="1073658" y="2480672"/>
                <a:ext cx="231647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smtClean="0">
                          <a:latin typeface="Cambria Math" panose="02040503050406030204" pitchFamily="18" charset="0"/>
                        </a:rPr>
                        <m:t>0=</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𝑛𝑎</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𝑏𝑛</m:t>
                          </m:r>
                        </m:sub>
                      </m:sSub>
                      <m:r>
                        <a:rPr lang="en-US" sz="120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𝑐𝑏</m:t>
                          </m:r>
                        </m:sub>
                      </m:sSub>
                      <m:r>
                        <a:rPr lang="en-US" sz="1200">
                          <a:latin typeface="Cambria Math" panose="02040503050406030204" pitchFamily="18" charset="0"/>
                        </a:rPr>
                        <m:t>+2⋅</m:t>
                      </m:r>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𝑎𝑐</m:t>
                          </m:r>
                        </m:sub>
                      </m:sSub>
                    </m:oMath>
                  </m:oMathPara>
                </a14:m>
                <a:endParaRPr lang="en-US" sz="1200" dirty="0"/>
              </a:p>
            </p:txBody>
          </p:sp>
        </mc:Choice>
        <mc:Fallback xmlns="">
          <p:sp>
            <p:nvSpPr>
              <p:cNvPr id="3" name="TextBox 2">
                <a:extLst>
                  <a:ext uri="{FF2B5EF4-FFF2-40B4-BE49-F238E27FC236}">
                    <a16:creationId xmlns:a16="http://schemas.microsoft.com/office/drawing/2014/main" id="{FDC355A3-8E20-1A85-D681-B1F2F9251C53}"/>
                  </a:ext>
                </a:extLst>
              </p:cNvPr>
              <p:cNvSpPr txBox="1">
                <a:spLocks noRot="1" noChangeAspect="1" noMove="1" noResize="1" noEditPoints="1" noAdjustHandles="1" noChangeArrowheads="1" noChangeShapeType="1" noTextEdit="1"/>
              </p:cNvSpPr>
              <p:nvPr/>
            </p:nvSpPr>
            <p:spPr>
              <a:xfrm>
                <a:off x="1073658" y="2480672"/>
                <a:ext cx="2316479" cy="276999"/>
              </a:xfrm>
              <a:prstGeom prst="rect">
                <a:avLst/>
              </a:prstGeom>
              <a:blipFill>
                <a:blip r:embed="rId5"/>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C3E5E1A-895D-8ECA-8BFB-A113AEF9BC49}"/>
              </a:ext>
            </a:extLst>
          </p:cNvPr>
          <p:cNvSpPr txBox="1"/>
          <p:nvPr/>
        </p:nvSpPr>
        <p:spPr>
          <a:xfrm>
            <a:off x="5136713" y="1925110"/>
            <a:ext cx="527709" cy="338554"/>
          </a:xfrm>
          <a:prstGeom prst="rect">
            <a:avLst/>
          </a:prstGeom>
          <a:noFill/>
        </p:spPr>
        <p:txBody>
          <a:bodyPr wrap="none" rtlCol="0">
            <a:spAutoFit/>
          </a:bodyPr>
          <a:lstStyle/>
          <a:p>
            <a:r>
              <a:rPr lang="en-US" sz="1600" dirty="0"/>
              <a:t>(17)</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3A6D18-006A-CFAE-F094-59B0C06D827E}"/>
                  </a:ext>
                </a:extLst>
              </p:cNvPr>
              <p:cNvSpPr txBox="1"/>
              <p:nvPr/>
            </p:nvSpPr>
            <p:spPr>
              <a:xfrm>
                <a:off x="1231378" y="3035308"/>
                <a:ext cx="2720513" cy="8023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𝑏</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𝑐</m:t>
                                    </m:r>
                                  </m:sub>
                                </m:sSub>
                              </m:e>
                            </m:mr>
                            <m:mr>
                              <m:e>
                                <m:r>
                                  <a:rPr lang="en-US" sz="1200" i="0">
                                    <a:solidFill>
                                      <a:schemeClr val="tx1"/>
                                    </a:solidFill>
                                    <a:latin typeface="Cambria Math" panose="02040503050406030204" pitchFamily="18" charset="0"/>
                                  </a:rPr>
                                  <m:t>0</m:t>
                                </m:r>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4"/>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2</m:t>
                                </m:r>
                              </m:e>
                              <m:e>
                                <m:r>
                                  <a:rPr lang="en-US" sz="1200" i="0">
                                    <a:solidFill>
                                      <a:schemeClr val="tx1"/>
                                    </a:solidFill>
                                    <a:latin typeface="Cambria Math" panose="02040503050406030204" pitchFamily="18" charset="0"/>
                                  </a:rPr>
                                  <m:t>2</m:t>
                                </m:r>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𝑛𝑎</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𝑏𝑛</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𝑐𝑎</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𝑎𝑐</m:t>
                                    </m:r>
                                  </m:sub>
                                </m:sSub>
                              </m:e>
                            </m:mr>
                          </m:m>
                        </m:e>
                      </m:d>
                    </m:oMath>
                  </m:oMathPara>
                </a14:m>
                <a:endParaRPr lang="en-US" sz="1200" dirty="0">
                  <a:solidFill>
                    <a:schemeClr val="tx1"/>
                  </a:solidFill>
                </a:endParaRPr>
              </a:p>
            </p:txBody>
          </p:sp>
        </mc:Choice>
        <mc:Fallback xmlns="">
          <p:sp>
            <p:nvSpPr>
              <p:cNvPr id="10" name="TextBox 9">
                <a:extLst>
                  <a:ext uri="{FF2B5EF4-FFF2-40B4-BE49-F238E27FC236}">
                    <a16:creationId xmlns:a16="http://schemas.microsoft.com/office/drawing/2014/main" id="{AF3A6D18-006A-CFAE-F094-59B0C06D827E}"/>
                  </a:ext>
                </a:extLst>
              </p:cNvPr>
              <p:cNvSpPr txBox="1">
                <a:spLocks noRot="1" noChangeAspect="1" noMove="1" noResize="1" noEditPoints="1" noAdjustHandles="1" noChangeArrowheads="1" noChangeShapeType="1" noTextEdit="1"/>
              </p:cNvSpPr>
              <p:nvPr/>
            </p:nvSpPr>
            <p:spPr>
              <a:xfrm>
                <a:off x="1231378" y="3035308"/>
                <a:ext cx="2720513" cy="8023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634E5F3-29A0-BECF-59FC-E253E579BF16}"/>
                  </a:ext>
                </a:extLst>
              </p:cNvPr>
              <p:cNvSpPr txBox="1"/>
              <p:nvPr/>
            </p:nvSpPr>
            <p:spPr>
              <a:xfrm>
                <a:off x="1253489" y="3835270"/>
                <a:ext cx="1813560" cy="3075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r>
                                <a:rPr lang="en-US" sz="1200" i="1">
                                  <a:effectLst/>
                                  <a:latin typeface="Cambria Math" panose="02040503050406030204" pitchFamily="18" charset="0"/>
                                  <a:ea typeface="Calibri" panose="020F0502020204030204" pitchFamily="34" charset="0"/>
                                  <a:cs typeface="Times New Roman" panose="02020603050405020304" pitchFamily="18" charset="0"/>
                                </a:rPr>
                                <m:t>0</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b="0" i="1" smtClean="0">
                                  <a:effectLst/>
                                  <a:latin typeface="Cambria Math" panose="02040503050406030204" pitchFamily="18" charset="0"/>
                                </a:rPr>
                              </m:ctrlPr>
                            </m:sSubPr>
                            <m:e>
                              <m:r>
                                <a:rPr lang="en-US" sz="1200" b="0" i="1" smtClean="0">
                                  <a:effectLst/>
                                  <a:latin typeface="Cambria Math" panose="02040503050406030204" pitchFamily="18" charset="0"/>
                                </a:rPr>
                                <m:t>𝐼</m:t>
                              </m:r>
                            </m:e>
                            <m:sub>
                              <m:sSub>
                                <m:sSubPr>
                                  <m:ctrlPr>
                                    <a:rPr lang="en-US" sz="1200" i="1">
                                      <a:latin typeface="Cambria Math" panose="02040503050406030204" pitchFamily="18" charset="0"/>
                                    </a:rPr>
                                  </m:ctrlPr>
                                </m:sSubPr>
                                <m:e>
                                  <m:r>
                                    <a:rPr lang="en-US" sz="1200" i="1">
                                      <a:latin typeface="Cambria Math" panose="02040503050406030204" pitchFamily="18" charset="0"/>
                                    </a:rPr>
                                    <m:t>𝐷</m:t>
                                  </m:r>
                                  <m:r>
                                    <a:rPr lang="en-US" sz="1200" i="1">
                                      <a:latin typeface="Cambria Math" panose="02040503050406030204" pitchFamily="18" charset="0"/>
                                    </a:rPr>
                                    <m:t> </m:t>
                                  </m:r>
                                </m:e>
                                <m:sub>
                                  <m:r>
                                    <a:rPr lang="en-US" sz="1200" i="1">
                                      <a:latin typeface="Cambria Math" panose="02040503050406030204" pitchFamily="18" charset="0"/>
                                    </a:rPr>
                                    <m:t>𝑎𝑛𝑏𝑐</m:t>
                                  </m:r>
                                </m:sub>
                              </m:sSub>
                            </m:sub>
                          </m:sSub>
                        </m:e>
                      </m:d>
                    </m:oMath>
                  </m:oMathPara>
                </a14:m>
                <a:endParaRPr lang="en-US" sz="1200" i="1" dirty="0">
                  <a:latin typeface="+mn-lt"/>
                </a:endParaRPr>
              </a:p>
            </p:txBody>
          </p:sp>
        </mc:Choice>
        <mc:Fallback xmlns="">
          <p:sp>
            <p:nvSpPr>
              <p:cNvPr id="13" name="TextBox 12">
                <a:extLst>
                  <a:ext uri="{FF2B5EF4-FFF2-40B4-BE49-F238E27FC236}">
                    <a16:creationId xmlns:a16="http://schemas.microsoft.com/office/drawing/2014/main" id="{5634E5F3-29A0-BECF-59FC-E253E579BF16}"/>
                  </a:ext>
                </a:extLst>
              </p:cNvPr>
              <p:cNvSpPr txBox="1">
                <a:spLocks noRot="1" noChangeAspect="1" noMove="1" noResize="1" noEditPoints="1" noAdjustHandles="1" noChangeArrowheads="1" noChangeShapeType="1" noTextEdit="1"/>
              </p:cNvSpPr>
              <p:nvPr/>
            </p:nvSpPr>
            <p:spPr>
              <a:xfrm>
                <a:off x="1253489" y="3835270"/>
                <a:ext cx="1813560" cy="30758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234D9D8-487D-3DF2-371F-36D2DD0E693F}"/>
                  </a:ext>
                </a:extLst>
              </p:cNvPr>
              <p:cNvSpPr txBox="1"/>
              <p:nvPr/>
            </p:nvSpPr>
            <p:spPr>
              <a:xfrm>
                <a:off x="603994" y="4076558"/>
                <a:ext cx="4844306" cy="276999"/>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The delta currents can now be computed by taking the inverse of </a:t>
                </a:r>
                <a14:m>
                  <m:oMath xmlns:m="http://schemas.openxmlformats.org/officeDocument/2006/math">
                    <m:r>
                      <a:rPr lang="en-US" sz="12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𝑋</m:t>
                    </m:r>
                    <m:r>
                      <a:rPr lang="en-US" sz="12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1200" dirty="0"/>
                  <a:t>, </a:t>
                </a:r>
              </a:p>
            </p:txBody>
          </p:sp>
        </mc:Choice>
        <mc:Fallback xmlns="">
          <p:sp>
            <p:nvSpPr>
              <p:cNvPr id="16" name="TextBox 15">
                <a:extLst>
                  <a:ext uri="{FF2B5EF4-FFF2-40B4-BE49-F238E27FC236}">
                    <a16:creationId xmlns:a16="http://schemas.microsoft.com/office/drawing/2014/main" id="{0234D9D8-487D-3DF2-371F-36D2DD0E693F}"/>
                  </a:ext>
                </a:extLst>
              </p:cNvPr>
              <p:cNvSpPr txBox="1">
                <a:spLocks noRot="1" noChangeAspect="1" noMove="1" noResize="1" noEditPoints="1" noAdjustHandles="1" noChangeArrowheads="1" noChangeShapeType="1" noTextEdit="1"/>
              </p:cNvSpPr>
              <p:nvPr/>
            </p:nvSpPr>
            <p:spPr>
              <a:xfrm>
                <a:off x="603994" y="4076558"/>
                <a:ext cx="4844306" cy="276999"/>
              </a:xfrm>
              <a:prstGeom prst="rect">
                <a:avLst/>
              </a:prstGeom>
              <a:blipFill>
                <a:blip r:embed="rId8"/>
                <a:stretch>
                  <a:fillRect t="-2222" b="-17778"/>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F48B7808-9AE9-B4B7-9746-9E4A1B42B8ED}"/>
              </a:ext>
            </a:extLst>
          </p:cNvPr>
          <p:cNvSpPr txBox="1"/>
          <p:nvPr/>
        </p:nvSpPr>
        <p:spPr>
          <a:xfrm>
            <a:off x="3951891" y="5456395"/>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8216264-D5CD-2E6A-C6D2-6F49624E85B2}"/>
                  </a:ext>
                </a:extLst>
              </p:cNvPr>
              <p:cNvSpPr txBox="1"/>
              <p:nvPr/>
            </p:nvSpPr>
            <p:spPr>
              <a:xfrm>
                <a:off x="4572000" y="5231294"/>
                <a:ext cx="2839851" cy="7727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𝑥</m:t>
                              </m:r>
                            </m:e>
                            <m:sub>
                              <m:r>
                                <a:rPr lang="en-US" sz="1200" i="0">
                                  <a:solidFill>
                                    <a:schemeClr val="tx1"/>
                                  </a:solidFill>
                                  <a:latin typeface="Cambria Math" panose="02040503050406030204" pitchFamily="18" charset="0"/>
                                </a:rPr>
                                <m:t>1</m:t>
                              </m:r>
                            </m:sub>
                          </m:sSub>
                        </m:e>
                      </m:d>
                      <m:r>
                        <a:rPr lang="en-US" sz="1200" i="0">
                          <a:solidFill>
                            <a:schemeClr val="tx1"/>
                          </a:solidFill>
                          <a:latin typeface="Cambria Math" panose="02040503050406030204" pitchFamily="18" charset="0"/>
                        </a:rPr>
                        <m:t>=</m:t>
                      </m:r>
                      <m:sSup>
                        <m:sSupPr>
                          <m:ctrlPr>
                            <a:rPr lang="en-US" sz="1200" i="1">
                              <a:solidFill>
                                <a:schemeClr val="tx1"/>
                              </a:solidFill>
                              <a:latin typeface="Cambria Math" panose="02040503050406030204" pitchFamily="18" charset="0"/>
                            </a:rPr>
                          </m:ctrlPr>
                        </m:sSup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𝑋</m:t>
                                  </m:r>
                                </m:e>
                                <m:sub>
                                  <m:r>
                                    <a:rPr lang="en-US" sz="1200" i="0">
                                      <a:solidFill>
                                        <a:schemeClr val="tx1"/>
                                      </a:solidFill>
                                      <a:latin typeface="Cambria Math" panose="02040503050406030204" pitchFamily="18" charset="0"/>
                                    </a:rPr>
                                    <m:t>1</m:t>
                                  </m:r>
                                </m:sub>
                              </m:sSub>
                            </m:e>
                          </m:d>
                        </m:e>
                        <m:sup>
                          <m:r>
                            <a:rPr lang="en-US" sz="1200" i="0">
                              <a:solidFill>
                                <a:schemeClr val="tx1"/>
                              </a:solidFill>
                              <a:latin typeface="Cambria Math" panose="02040503050406030204" pitchFamily="18" charset="0"/>
                            </a:rPr>
                            <m:t>−1</m:t>
                          </m:r>
                        </m:sup>
                      </m:sSup>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r>
                            <a:rPr lang="en-US" sz="1200" i="0">
                              <a:solidFill>
                                <a:schemeClr val="tx1"/>
                              </a:solidFill>
                              <a:latin typeface="Cambria Math" panose="02040503050406030204" pitchFamily="18" charset="0"/>
                            </a:rPr>
                            <m:t>6</m:t>
                          </m:r>
                        </m:den>
                      </m:f>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4"/>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5</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3</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−5</m:t>
                                </m:r>
                              </m:e>
                              <m:e>
                                <m:r>
                                  <a:rPr lang="en-US" sz="1200" i="0">
                                    <a:solidFill>
                                      <a:schemeClr val="tx1"/>
                                    </a:solidFill>
                                    <a:latin typeface="Cambria Math" panose="02040503050406030204" pitchFamily="18" charset="0"/>
                                  </a:rPr>
                                  <m:t>−3</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−3</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3</m:t>
                                </m:r>
                              </m:e>
                              <m:e>
                                <m:r>
                                  <a:rPr lang="en-US" sz="1200" i="0">
                                    <a:solidFill>
                                      <a:schemeClr val="tx1"/>
                                    </a:solidFill>
                                    <a:latin typeface="Cambria Math" panose="02040503050406030204" pitchFamily="18" charset="0"/>
                                  </a:rPr>
                                  <m:t>1</m:t>
                                </m:r>
                              </m:e>
                            </m:mr>
                          </m:m>
                        </m:e>
                      </m:d>
                    </m:oMath>
                  </m:oMathPara>
                </a14:m>
                <a:endParaRPr lang="en-US" sz="1200" dirty="0">
                  <a:solidFill>
                    <a:schemeClr val="tx1"/>
                  </a:solidFill>
                </a:endParaRPr>
              </a:p>
            </p:txBody>
          </p:sp>
        </mc:Choice>
        <mc:Fallback xmlns="">
          <p:sp>
            <p:nvSpPr>
              <p:cNvPr id="18" name="TextBox 17">
                <a:extLst>
                  <a:ext uri="{FF2B5EF4-FFF2-40B4-BE49-F238E27FC236}">
                    <a16:creationId xmlns:a16="http://schemas.microsoft.com/office/drawing/2014/main" id="{98216264-D5CD-2E6A-C6D2-6F49624E85B2}"/>
                  </a:ext>
                </a:extLst>
              </p:cNvPr>
              <p:cNvSpPr txBox="1">
                <a:spLocks noRot="1" noChangeAspect="1" noMove="1" noResize="1" noEditPoints="1" noAdjustHandles="1" noChangeArrowheads="1" noChangeShapeType="1" noTextEdit="1"/>
              </p:cNvSpPr>
              <p:nvPr/>
            </p:nvSpPr>
            <p:spPr>
              <a:xfrm>
                <a:off x="4572000" y="5231294"/>
                <a:ext cx="2839851" cy="772712"/>
              </a:xfrm>
              <a:prstGeom prst="rect">
                <a:avLst/>
              </a:prstGeom>
              <a:blipFill>
                <a:blip r:embed="rId9"/>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3E1FEEEA-3A0A-67D1-674C-E317FB68F51E}"/>
              </a:ext>
            </a:extLst>
          </p:cNvPr>
          <p:cNvSpPr txBox="1"/>
          <p:nvPr/>
        </p:nvSpPr>
        <p:spPr>
          <a:xfrm>
            <a:off x="5075753" y="4397145"/>
            <a:ext cx="527709" cy="338554"/>
          </a:xfrm>
          <a:prstGeom prst="rect">
            <a:avLst/>
          </a:prstGeom>
          <a:noFill/>
        </p:spPr>
        <p:txBody>
          <a:bodyPr wrap="none" rtlCol="0">
            <a:spAutoFit/>
          </a:bodyPr>
          <a:lstStyle/>
          <a:p>
            <a:r>
              <a:rPr lang="en-US" sz="1600" dirty="0"/>
              <a:t>(18)</a:t>
            </a:r>
          </a:p>
        </p:txBody>
      </p:sp>
    </p:spTree>
    <p:extLst>
      <p:ext uri="{BB962C8B-B14F-4D97-AF65-F5344CB8AC3E}">
        <p14:creationId xmlns:p14="http://schemas.microsoft.com/office/powerpoint/2010/main" val="3959695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24</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818524"/>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22" name="TextBox 21">
            <a:extLst>
              <a:ext uri="{FF2B5EF4-FFF2-40B4-BE49-F238E27FC236}">
                <a16:creationId xmlns:a16="http://schemas.microsoft.com/office/drawing/2014/main" id="{2C16D013-1069-865C-0A48-654E1D7174BA}"/>
              </a:ext>
            </a:extLst>
          </p:cNvPr>
          <p:cNvSpPr txBox="1"/>
          <p:nvPr/>
        </p:nvSpPr>
        <p:spPr>
          <a:xfrm>
            <a:off x="457200" y="1199046"/>
            <a:ext cx="4844306" cy="461665"/>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In Eq. 18, the fourth column of the inverse is not needed, as the fourth term in the current vector is zero. The modified </a:t>
            </a:r>
            <a:r>
              <a:rPr lang="en-US" sz="1200" dirty="0" err="1"/>
              <a:t>Eqn</a:t>
            </a:r>
            <a:r>
              <a:rPr lang="en-US" sz="1200" dirty="0"/>
              <a:t> is shown in (19)</a:t>
            </a:r>
          </a:p>
        </p:txBody>
      </p:sp>
      <p:sp>
        <p:nvSpPr>
          <p:cNvPr id="6" name="TextBox 5">
            <a:extLst>
              <a:ext uri="{FF2B5EF4-FFF2-40B4-BE49-F238E27FC236}">
                <a16:creationId xmlns:a16="http://schemas.microsoft.com/office/drawing/2014/main" id="{FC3E5E1A-895D-8ECA-8BFB-A113AEF9BC49}"/>
              </a:ext>
            </a:extLst>
          </p:cNvPr>
          <p:cNvSpPr txBox="1"/>
          <p:nvPr/>
        </p:nvSpPr>
        <p:spPr>
          <a:xfrm>
            <a:off x="4920591" y="1928658"/>
            <a:ext cx="527709" cy="338554"/>
          </a:xfrm>
          <a:prstGeom prst="rect">
            <a:avLst/>
          </a:prstGeom>
          <a:noFill/>
        </p:spPr>
        <p:txBody>
          <a:bodyPr wrap="none" rtlCol="0">
            <a:spAutoFit/>
          </a:bodyPr>
          <a:lstStyle/>
          <a:p>
            <a:r>
              <a:rPr lang="en-US" sz="1600" dirty="0"/>
              <a:t>(19)</a:t>
            </a:r>
          </a:p>
        </p:txBody>
      </p:sp>
      <p:sp>
        <p:nvSpPr>
          <p:cNvPr id="16" name="TextBox 15">
            <a:extLst>
              <a:ext uri="{FF2B5EF4-FFF2-40B4-BE49-F238E27FC236}">
                <a16:creationId xmlns:a16="http://schemas.microsoft.com/office/drawing/2014/main" id="{0234D9D8-487D-3DF2-371F-36D2DD0E693F}"/>
              </a:ext>
            </a:extLst>
          </p:cNvPr>
          <p:cNvSpPr txBox="1"/>
          <p:nvPr/>
        </p:nvSpPr>
        <p:spPr>
          <a:xfrm>
            <a:off x="457200" y="3782167"/>
            <a:ext cx="4844306" cy="276999"/>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Note: We have derived following expression in slide 15,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B6C4B56-A423-FD56-8395-26D047D3B24D}"/>
                  </a:ext>
                </a:extLst>
              </p:cNvPr>
              <p:cNvSpPr txBox="1"/>
              <p:nvPr/>
            </p:nvSpPr>
            <p:spPr>
              <a:xfrm>
                <a:off x="1136387" y="1751337"/>
                <a:ext cx="2447399" cy="8023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𝑛𝑎</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𝑏𝑛</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𝑐𝑏</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𝑎𝑐</m:t>
                                    </m:r>
                                  </m:sub>
                                </m:sSub>
                              </m:e>
                            </m:mr>
                          </m:m>
                        </m:e>
                      </m:d>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r>
                            <a:rPr lang="en-US" sz="1200" i="0">
                              <a:solidFill>
                                <a:schemeClr val="tx1"/>
                              </a:solidFill>
                              <a:latin typeface="Cambria Math" panose="02040503050406030204" pitchFamily="18" charset="0"/>
                            </a:rPr>
                            <m:t>6</m:t>
                          </m:r>
                        </m:den>
                      </m:f>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5</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3</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−5</m:t>
                                </m:r>
                              </m:e>
                              <m:e>
                                <m:r>
                                  <a:rPr lang="en-US" sz="1200" i="0">
                                    <a:solidFill>
                                      <a:schemeClr val="tx1"/>
                                    </a:solidFill>
                                    <a:latin typeface="Cambria Math" panose="02040503050406030204" pitchFamily="18" charset="0"/>
                                  </a:rPr>
                                  <m:t>−3</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−3</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3</m:t>
                                </m:r>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𝑏</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𝑐</m:t>
                                    </m:r>
                                  </m:sub>
                                </m:sSub>
                              </m:e>
                            </m:mr>
                          </m:m>
                        </m:e>
                      </m:d>
                    </m:oMath>
                  </m:oMathPara>
                </a14:m>
                <a:endParaRPr lang="en-US" sz="1200" dirty="0">
                  <a:solidFill>
                    <a:schemeClr val="tx1"/>
                  </a:solidFill>
                </a:endParaRPr>
              </a:p>
            </p:txBody>
          </p:sp>
        </mc:Choice>
        <mc:Fallback xmlns="">
          <p:sp>
            <p:nvSpPr>
              <p:cNvPr id="17" name="TextBox 16">
                <a:extLst>
                  <a:ext uri="{FF2B5EF4-FFF2-40B4-BE49-F238E27FC236}">
                    <a16:creationId xmlns:a16="http://schemas.microsoft.com/office/drawing/2014/main" id="{1B6C4B56-A423-FD56-8395-26D047D3B24D}"/>
                  </a:ext>
                </a:extLst>
              </p:cNvPr>
              <p:cNvSpPr txBox="1">
                <a:spLocks noRot="1" noChangeAspect="1" noMove="1" noResize="1" noEditPoints="1" noAdjustHandles="1" noChangeArrowheads="1" noChangeShapeType="1" noTextEdit="1"/>
              </p:cNvSpPr>
              <p:nvPr/>
            </p:nvSpPr>
            <p:spPr>
              <a:xfrm>
                <a:off x="1136387" y="1751337"/>
                <a:ext cx="2447399" cy="8023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D8C04D0-52D8-43BB-4C6B-3BF067F9AD30}"/>
                  </a:ext>
                </a:extLst>
              </p:cNvPr>
              <p:cNvSpPr txBox="1"/>
              <p:nvPr/>
            </p:nvSpPr>
            <p:spPr>
              <a:xfrm>
                <a:off x="1065793" y="2564861"/>
                <a:ext cx="1813560" cy="346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m:t>
                                  </m:r>
                                  <m:r>
                                    <m:rPr>
                                      <m:nor/>
                                    </m:rPr>
                                    <a:rPr lang="en-US" sz="1200" b="0" i="1" smtClean="0">
                                      <a:effectLst/>
                                      <a:latin typeface="Georgia" panose="02040502050405020303" pitchFamily="18" charset="0"/>
                                      <a:ea typeface="Calibri" panose="020F0502020204030204" pitchFamily="34" charset="0"/>
                                      <a:cs typeface="Times New Roman" panose="02020603050405020304" pitchFamily="18" charset="0"/>
                                    </a:rPr>
                                    <m:t>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oMath>
                  </m:oMathPara>
                </a14:m>
                <a:endParaRPr lang="en-US" sz="1200" dirty="0"/>
              </a:p>
            </p:txBody>
          </p:sp>
        </mc:Choice>
        <mc:Fallback xmlns="">
          <p:sp>
            <p:nvSpPr>
              <p:cNvPr id="19" name="TextBox 18">
                <a:extLst>
                  <a:ext uri="{FF2B5EF4-FFF2-40B4-BE49-F238E27FC236}">
                    <a16:creationId xmlns:a16="http://schemas.microsoft.com/office/drawing/2014/main" id="{4D8C04D0-52D8-43BB-4C6B-3BF067F9AD30}"/>
                  </a:ext>
                </a:extLst>
              </p:cNvPr>
              <p:cNvSpPr txBox="1">
                <a:spLocks noRot="1" noChangeAspect="1" noMove="1" noResize="1" noEditPoints="1" noAdjustHandles="1" noChangeArrowheads="1" noChangeShapeType="1" noTextEdit="1"/>
              </p:cNvSpPr>
              <p:nvPr/>
            </p:nvSpPr>
            <p:spPr>
              <a:xfrm>
                <a:off x="1065793" y="2564861"/>
                <a:ext cx="1813560" cy="346954"/>
              </a:xfrm>
              <a:prstGeom prst="rect">
                <a:avLst/>
              </a:prstGeom>
              <a:blipFill>
                <a:blip r:embed="rId4"/>
                <a:stretch>
                  <a:fillRect b="-1754"/>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27486492-1DD0-500C-504D-0BE533860967}"/>
              </a:ext>
            </a:extLst>
          </p:cNvPr>
          <p:cNvSpPr txBox="1"/>
          <p:nvPr/>
        </p:nvSpPr>
        <p:spPr>
          <a:xfrm>
            <a:off x="874358" y="2919971"/>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19F4E36-0C17-5BD9-E176-84C6861CFD40}"/>
                  </a:ext>
                </a:extLst>
              </p:cNvPr>
              <p:cNvSpPr txBox="1"/>
              <p:nvPr/>
            </p:nvSpPr>
            <p:spPr>
              <a:xfrm>
                <a:off x="1361866" y="3005702"/>
                <a:ext cx="1996440" cy="7727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𝐷𝑑</m:t>
                          </m:r>
                        </m:e>
                      </m:d>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r>
                            <a:rPr lang="en-US" sz="1200" i="0">
                              <a:solidFill>
                                <a:schemeClr val="tx1"/>
                              </a:solidFill>
                              <a:latin typeface="Cambria Math" panose="02040503050406030204" pitchFamily="18" charset="0"/>
                            </a:rPr>
                            <m:t>6</m:t>
                          </m:r>
                        </m:den>
                      </m:f>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5</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3</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−5</m:t>
                                </m:r>
                              </m:e>
                              <m:e>
                                <m:r>
                                  <a:rPr lang="en-US" sz="1200" i="0">
                                    <a:solidFill>
                                      <a:schemeClr val="tx1"/>
                                    </a:solidFill>
                                    <a:latin typeface="Cambria Math" panose="02040503050406030204" pitchFamily="18" charset="0"/>
                                  </a:rPr>
                                  <m:t>−3</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−3</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3</m:t>
                                </m:r>
                              </m:e>
                            </m:mr>
                          </m:m>
                        </m:e>
                      </m:d>
                    </m:oMath>
                  </m:oMathPara>
                </a14:m>
                <a:endParaRPr lang="en-US" sz="1200" dirty="0">
                  <a:solidFill>
                    <a:schemeClr val="tx1"/>
                  </a:solidFill>
                </a:endParaRPr>
              </a:p>
            </p:txBody>
          </p:sp>
        </mc:Choice>
        <mc:Fallback xmlns="">
          <p:sp>
            <p:nvSpPr>
              <p:cNvPr id="26" name="TextBox 25">
                <a:extLst>
                  <a:ext uri="{FF2B5EF4-FFF2-40B4-BE49-F238E27FC236}">
                    <a16:creationId xmlns:a16="http://schemas.microsoft.com/office/drawing/2014/main" id="{A19F4E36-0C17-5BD9-E176-84C6861CFD40}"/>
                  </a:ext>
                </a:extLst>
              </p:cNvPr>
              <p:cNvSpPr txBox="1">
                <a:spLocks noRot="1" noChangeAspect="1" noMove="1" noResize="1" noEditPoints="1" noAdjustHandles="1" noChangeArrowheads="1" noChangeShapeType="1" noTextEdit="1"/>
              </p:cNvSpPr>
              <p:nvPr/>
            </p:nvSpPr>
            <p:spPr>
              <a:xfrm>
                <a:off x="1361866" y="3005702"/>
                <a:ext cx="1996440" cy="77271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DF94824-DC53-8784-16A5-6CA4E005A4E3}"/>
                  </a:ext>
                </a:extLst>
              </p:cNvPr>
              <p:cNvSpPr txBox="1"/>
              <p:nvPr/>
            </p:nvSpPr>
            <p:spPr>
              <a:xfrm>
                <a:off x="781050" y="4049865"/>
                <a:ext cx="4572000" cy="346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𝐴𝐼</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latin typeface="Cambria Math" panose="020405030504060302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latin typeface="Georgia" panose="02040502050405020303" pitchFamily="18" charset="0"/>
                                      <a:ea typeface="Calibri" panose="020F0502020204030204" pitchFamily="34" charset="0"/>
                                      <a:cs typeface="Times New Roman" panose="02020603050405020304" pitchFamily="18" charset="0"/>
                                    </a:rPr>
                                    <m:t>anbc</m:t>
                                  </m:r>
                                  <m:r>
                                    <m:rPr>
                                      <m:nor/>
                                    </m:rPr>
                                    <a:rPr lang="en-US" sz="1200" i="1">
                                      <a:latin typeface="Calibri" panose="020F0502020204030204" pitchFamily="34" charset="0"/>
                                      <a:ea typeface="Calibri" panose="020F0502020204030204" pitchFamily="34" charset="0"/>
                                      <a:cs typeface="Times New Roman" panose="02020603050405020304" pitchFamily="18" charset="0"/>
                                    </a:rPr>
                                    <m:t> </m:t>
                                  </m:r>
                                </m:sub>
                              </m:sSub>
                            </m:sub>
                          </m:sSub>
                        </m:e>
                      </m:d>
                    </m:oMath>
                  </m:oMathPara>
                </a14:m>
                <a:endParaRPr lang="en-US" sz="1200" dirty="0"/>
              </a:p>
            </p:txBody>
          </p:sp>
        </mc:Choice>
        <mc:Fallback xmlns="">
          <p:sp>
            <p:nvSpPr>
              <p:cNvPr id="28" name="TextBox 27">
                <a:extLst>
                  <a:ext uri="{FF2B5EF4-FFF2-40B4-BE49-F238E27FC236}">
                    <a16:creationId xmlns:a16="http://schemas.microsoft.com/office/drawing/2014/main" id="{FDF94824-DC53-8784-16A5-6CA4E005A4E3}"/>
                  </a:ext>
                </a:extLst>
              </p:cNvPr>
              <p:cNvSpPr txBox="1">
                <a:spLocks noRot="1" noChangeAspect="1" noMove="1" noResize="1" noEditPoints="1" noAdjustHandles="1" noChangeArrowheads="1" noChangeShapeType="1" noTextEdit="1"/>
              </p:cNvSpPr>
              <p:nvPr/>
            </p:nvSpPr>
            <p:spPr>
              <a:xfrm>
                <a:off x="781050" y="4049865"/>
                <a:ext cx="4572000" cy="346954"/>
              </a:xfrm>
              <a:prstGeom prst="rect">
                <a:avLst/>
              </a:prstGeom>
              <a:blipFill>
                <a:blip r:embed="rId6"/>
                <a:stretch>
                  <a:fillRect b="-3509"/>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83F51110-B4CE-5E07-025A-A8E1994F18FF}"/>
              </a:ext>
            </a:extLst>
          </p:cNvPr>
          <p:cNvSpPr txBox="1"/>
          <p:nvPr/>
        </p:nvSpPr>
        <p:spPr>
          <a:xfrm>
            <a:off x="457200" y="4336586"/>
            <a:ext cx="4844306" cy="276999"/>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On substitution of Eq. 19 in the above equation, (from slide 15)</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D6F5E80-8505-1FB6-AC9B-AF727C398770}"/>
                  </a:ext>
                </a:extLst>
              </p:cNvPr>
              <p:cNvSpPr txBox="1"/>
              <p:nvPr/>
            </p:nvSpPr>
            <p:spPr>
              <a:xfrm>
                <a:off x="781050" y="4613585"/>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𝐴𝐵𝐶</m:t>
                              </m:r>
                            </m:sub>
                          </m:sSub>
                        </m:e>
                      </m:d>
                      <m:r>
                        <a:rPr lang="en-US" sz="1200">
                          <a:latin typeface="Cambria Math" panose="02040503050406030204" pitchFamily="18" charset="0"/>
                        </a:rPr>
                        <m:t>=[</m:t>
                      </m:r>
                      <m:r>
                        <a:rPr lang="en-US" sz="1200" i="1">
                          <a:latin typeface="Cambria Math" panose="02040503050406030204" pitchFamily="18" charset="0"/>
                        </a:rPr>
                        <m:t>𝐴𝐼</m:t>
                      </m:r>
                      <m:r>
                        <a:rPr lang="en-US" sz="1200">
                          <a:latin typeface="Cambria Math" panose="02040503050406030204" pitchFamily="18" charset="0"/>
                        </a:rPr>
                        <m:t>]⋅[</m:t>
                      </m:r>
                      <m:r>
                        <a:rPr lang="en-US" sz="1200" i="1">
                          <a:latin typeface="Cambria Math" panose="02040503050406030204" pitchFamily="18" charset="0"/>
                        </a:rPr>
                        <m:t>𝐷𝑑</m:t>
                      </m:r>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m:t>
                              </m:r>
                            </m:sub>
                          </m:sSub>
                        </m:e>
                      </m:d>
                    </m:oMath>
                  </m:oMathPara>
                </a14:m>
                <a:endParaRPr lang="en-US" sz="1200" dirty="0"/>
              </a:p>
            </p:txBody>
          </p:sp>
        </mc:Choice>
        <mc:Fallback xmlns="">
          <p:sp>
            <p:nvSpPr>
              <p:cNvPr id="32" name="TextBox 31">
                <a:extLst>
                  <a:ext uri="{FF2B5EF4-FFF2-40B4-BE49-F238E27FC236}">
                    <a16:creationId xmlns:a16="http://schemas.microsoft.com/office/drawing/2014/main" id="{DD6F5E80-8505-1FB6-AC9B-AF727C398770}"/>
                  </a:ext>
                </a:extLst>
              </p:cNvPr>
              <p:cNvSpPr txBox="1">
                <a:spLocks noRot="1" noChangeAspect="1" noMove="1" noResize="1" noEditPoints="1" noAdjustHandles="1" noChangeArrowheads="1" noChangeShapeType="1" noTextEdit="1"/>
              </p:cNvSpPr>
              <p:nvPr/>
            </p:nvSpPr>
            <p:spPr>
              <a:xfrm>
                <a:off x="781050" y="4613585"/>
                <a:ext cx="4572000" cy="276999"/>
              </a:xfrm>
              <a:prstGeom prst="rect">
                <a:avLst/>
              </a:prstGeom>
              <a:blipFill>
                <a:blip r:embed="rId7"/>
                <a:stretch>
                  <a:fillRect b="-11111"/>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B9088E4C-7547-169B-CAEF-3C69BC7DA2B0}"/>
              </a:ext>
            </a:extLst>
          </p:cNvPr>
          <p:cNvSpPr txBox="1"/>
          <p:nvPr/>
        </p:nvSpPr>
        <p:spPr>
          <a:xfrm>
            <a:off x="925584" y="4852956"/>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Define:</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7E54F22-7983-42A7-8F72-6A2306EE8960}"/>
                  </a:ext>
                </a:extLst>
              </p:cNvPr>
              <p:cNvSpPr txBox="1"/>
              <p:nvPr/>
            </p:nvSpPr>
            <p:spPr>
              <a:xfrm>
                <a:off x="1972573" y="5155063"/>
                <a:ext cx="145923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𝑑</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𝐴𝐼</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𝐷𝑑</m:t>
                          </m:r>
                        </m:e>
                      </m:d>
                    </m:oMath>
                  </m:oMathPara>
                </a14:m>
                <a:endParaRPr lang="en-US" sz="1200" dirty="0">
                  <a:solidFill>
                    <a:schemeClr val="tx1"/>
                  </a:solidFill>
                </a:endParaRPr>
              </a:p>
            </p:txBody>
          </p:sp>
        </mc:Choice>
        <mc:Fallback xmlns="">
          <p:sp>
            <p:nvSpPr>
              <p:cNvPr id="35" name="TextBox 34">
                <a:extLst>
                  <a:ext uri="{FF2B5EF4-FFF2-40B4-BE49-F238E27FC236}">
                    <a16:creationId xmlns:a16="http://schemas.microsoft.com/office/drawing/2014/main" id="{27E54F22-7983-42A7-8F72-6A2306EE8960}"/>
                  </a:ext>
                </a:extLst>
              </p:cNvPr>
              <p:cNvSpPr txBox="1">
                <a:spLocks noRot="1" noChangeAspect="1" noMove="1" noResize="1" noEditPoints="1" noAdjustHandles="1" noChangeArrowheads="1" noChangeShapeType="1" noTextEdit="1"/>
              </p:cNvSpPr>
              <p:nvPr/>
            </p:nvSpPr>
            <p:spPr>
              <a:xfrm>
                <a:off x="1972573" y="5155063"/>
                <a:ext cx="1459230"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CEFAE0A-1D86-35D7-4475-76166083D30B}"/>
                  </a:ext>
                </a:extLst>
              </p:cNvPr>
              <p:cNvSpPr txBox="1"/>
              <p:nvPr/>
            </p:nvSpPr>
            <p:spPr>
              <a:xfrm>
                <a:off x="1922281" y="5438005"/>
                <a:ext cx="155981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𝐴𝐵𝐶</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𝑑</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oMath>
                  </m:oMathPara>
                </a14:m>
                <a:endParaRPr lang="en-US" sz="1200" dirty="0">
                  <a:solidFill>
                    <a:schemeClr val="tx1"/>
                  </a:solidFill>
                </a:endParaRPr>
              </a:p>
            </p:txBody>
          </p:sp>
        </mc:Choice>
        <mc:Fallback xmlns="">
          <p:sp>
            <p:nvSpPr>
              <p:cNvPr id="37" name="TextBox 36">
                <a:extLst>
                  <a:ext uri="{FF2B5EF4-FFF2-40B4-BE49-F238E27FC236}">
                    <a16:creationId xmlns:a16="http://schemas.microsoft.com/office/drawing/2014/main" id="{2CEFAE0A-1D86-35D7-4475-76166083D30B}"/>
                  </a:ext>
                </a:extLst>
              </p:cNvPr>
              <p:cNvSpPr txBox="1">
                <a:spLocks noRot="1" noChangeAspect="1" noMove="1" noResize="1" noEditPoints="1" noAdjustHandles="1" noChangeArrowheads="1" noChangeShapeType="1" noTextEdit="1"/>
              </p:cNvSpPr>
              <p:nvPr/>
            </p:nvSpPr>
            <p:spPr>
              <a:xfrm>
                <a:off x="1922281" y="5438005"/>
                <a:ext cx="1559814" cy="276999"/>
              </a:xfrm>
              <a:prstGeom prst="rect">
                <a:avLst/>
              </a:prstGeom>
              <a:blipFill>
                <a:blip r:embed="rId9"/>
                <a:stretch>
                  <a:fillRect/>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A787B7A3-B350-34E6-B768-797B9CD9FF7E}"/>
              </a:ext>
            </a:extLst>
          </p:cNvPr>
          <p:cNvSpPr txBox="1"/>
          <p:nvPr/>
        </p:nvSpPr>
        <p:spPr>
          <a:xfrm>
            <a:off x="5118711" y="4516837"/>
            <a:ext cx="527709" cy="338554"/>
          </a:xfrm>
          <a:prstGeom prst="rect">
            <a:avLst/>
          </a:prstGeom>
          <a:noFill/>
        </p:spPr>
        <p:txBody>
          <a:bodyPr wrap="none" rtlCol="0">
            <a:spAutoFit/>
          </a:bodyPr>
          <a:lstStyle/>
          <a:p>
            <a:r>
              <a:rPr lang="en-US" sz="1600" dirty="0"/>
              <a:t>(20)</a:t>
            </a:r>
          </a:p>
        </p:txBody>
      </p:sp>
      <p:sp>
        <p:nvSpPr>
          <p:cNvPr id="39" name="TextBox 38">
            <a:extLst>
              <a:ext uri="{FF2B5EF4-FFF2-40B4-BE49-F238E27FC236}">
                <a16:creationId xmlns:a16="http://schemas.microsoft.com/office/drawing/2014/main" id="{B33717E5-0712-F53B-0E1F-8D19EA0D12A8}"/>
              </a:ext>
            </a:extLst>
          </p:cNvPr>
          <p:cNvSpPr txBox="1"/>
          <p:nvPr/>
        </p:nvSpPr>
        <p:spPr>
          <a:xfrm>
            <a:off x="457200" y="5751040"/>
            <a:ext cx="7680960" cy="276999"/>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pPr marL="0" indent="0">
              <a:buNone/>
            </a:pPr>
            <a:r>
              <a:rPr lang="en-US" sz="1200" b="1" i="1" dirty="0">
                <a:solidFill>
                  <a:srgbClr val="FF0000"/>
                </a:solidFill>
              </a:rPr>
              <a:t>Note: </a:t>
            </a:r>
            <a:r>
              <a:rPr lang="en-US" sz="1200" dirty="0"/>
              <a:t>Eqn. (20) is necessary equation used in the backward sweep to compute the primary line currents. </a:t>
            </a:r>
          </a:p>
        </p:txBody>
      </p:sp>
    </p:spTree>
    <p:extLst>
      <p:ext uri="{BB962C8B-B14F-4D97-AF65-F5344CB8AC3E}">
        <p14:creationId xmlns:p14="http://schemas.microsoft.com/office/powerpoint/2010/main" val="270125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25</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818524"/>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22" name="TextBox 21">
            <a:extLst>
              <a:ext uri="{FF2B5EF4-FFF2-40B4-BE49-F238E27FC236}">
                <a16:creationId xmlns:a16="http://schemas.microsoft.com/office/drawing/2014/main" id="{2C16D013-1069-865C-0A48-654E1D7174BA}"/>
              </a:ext>
            </a:extLst>
          </p:cNvPr>
          <p:cNvSpPr txBox="1"/>
          <p:nvPr/>
        </p:nvSpPr>
        <p:spPr>
          <a:xfrm>
            <a:off x="457200" y="1199046"/>
            <a:ext cx="4844306" cy="461665"/>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With the primary line currents known, the primary line-to-neutral voltages are computed as:</a:t>
            </a:r>
          </a:p>
        </p:txBody>
      </p:sp>
      <p:sp>
        <p:nvSpPr>
          <p:cNvPr id="6" name="TextBox 5">
            <a:extLst>
              <a:ext uri="{FF2B5EF4-FFF2-40B4-BE49-F238E27FC236}">
                <a16:creationId xmlns:a16="http://schemas.microsoft.com/office/drawing/2014/main" id="{FC3E5E1A-895D-8ECA-8BFB-A113AEF9BC49}"/>
              </a:ext>
            </a:extLst>
          </p:cNvPr>
          <p:cNvSpPr txBox="1"/>
          <p:nvPr/>
        </p:nvSpPr>
        <p:spPr>
          <a:xfrm>
            <a:off x="4920591" y="1928658"/>
            <a:ext cx="527709" cy="338554"/>
          </a:xfrm>
          <a:prstGeom prst="rect">
            <a:avLst/>
          </a:prstGeom>
          <a:noFill/>
        </p:spPr>
        <p:txBody>
          <a:bodyPr wrap="none" rtlCol="0">
            <a:spAutoFit/>
          </a:bodyPr>
          <a:lstStyle/>
          <a:p>
            <a:r>
              <a:rPr lang="en-US" sz="1600" dirty="0"/>
              <a:t>(21)</a:t>
            </a:r>
          </a:p>
        </p:txBody>
      </p:sp>
      <p:sp>
        <p:nvSpPr>
          <p:cNvPr id="16" name="TextBox 15">
            <a:extLst>
              <a:ext uri="{FF2B5EF4-FFF2-40B4-BE49-F238E27FC236}">
                <a16:creationId xmlns:a16="http://schemas.microsoft.com/office/drawing/2014/main" id="{0234D9D8-487D-3DF2-371F-36D2DD0E693F}"/>
              </a:ext>
            </a:extLst>
          </p:cNvPr>
          <p:cNvSpPr txBox="1"/>
          <p:nvPr/>
        </p:nvSpPr>
        <p:spPr>
          <a:xfrm>
            <a:off x="457200" y="2532096"/>
            <a:ext cx="4844306" cy="276999"/>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The secondary transformer voltages are computed by:</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B6C4B56-A423-FD56-8395-26D047D3B24D}"/>
                  </a:ext>
                </a:extLst>
              </p:cNvPr>
              <p:cNvSpPr txBox="1"/>
              <p:nvPr/>
            </p:nvSpPr>
            <p:spPr>
              <a:xfrm>
                <a:off x="1136387" y="1751337"/>
                <a:ext cx="3222253" cy="7448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a:latin typeface="Cambria Math" panose="02040503050406030204" pitchFamily="18" charset="0"/>
                            </a:rPr>
                          </m:ctrlPr>
                        </m:mPr>
                        <m:mr>
                          <m:e/>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𝑉</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𝑁</m:t>
                                            </m:r>
                                          </m:e>
                                          <m:sub>
                                            <m:r>
                                              <a:rPr lang="en-US" sz="1200" i="1">
                                                <a:latin typeface="Cambria Math" panose="02040503050406030204" pitchFamily="18" charset="0"/>
                                              </a:rPr>
                                              <m:t>𝐴𝐵𝐶</m:t>
                                            </m:r>
                                          </m:sub>
                                        </m:sSub>
                                      </m:e>
                                    </m:d>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𝑁</m:t>
                                            </m:r>
                                          </m:e>
                                          <m:sub>
                                            <m:r>
                                              <a:rPr lang="en-US" sz="1200" i="1">
                                                <a:latin typeface="Cambria Math" panose="02040503050406030204" pitchFamily="18" charset="0"/>
                                              </a:rPr>
                                              <m:t>𝐴𝐵𝐶</m:t>
                                            </m:r>
                                          </m:sub>
                                        </m:sSub>
                                      </m:sub>
                                    </m:sSub>
                                  </m:e>
                                </m:d>
                                <m:r>
                                  <a:rPr lang="en-US" sz="1200" i="1">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𝑍</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a:latin typeface="Cambria Math" panose="02040503050406030204" pitchFamily="18" charset="0"/>
                                          </a:rPr>
                                          <m:t>0</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𝐴𝐵𝐶</m:t>
                                        </m:r>
                                      </m:sub>
                                    </m:sSub>
                                  </m:e>
                                </m:d>
                              </m:e>
                            </m:d>
                          </m:e>
                        </m:mr>
                        <m:mr>
                          <m:e/>
                          <m:e>
                            <m:r>
                              <m:rPr>
                                <m:nor/>
                              </m:rPr>
                              <a:rPr lang="en-US" sz="1200" i="1"/>
                              <m:t> </m:t>
                            </m:r>
                            <m:r>
                              <m:rPr>
                                <m:nor/>
                              </m:rPr>
                              <a:rPr lang="en-US" sz="1200"/>
                              <m:t>but</m:t>
                            </m:r>
                            <m:r>
                              <m:rPr>
                                <m:nor/>
                              </m:rPr>
                              <a:rPr lang="en-US" sz="1200"/>
                              <m:t>:</m:t>
                            </m:r>
                            <m:r>
                              <m:rPr>
                                <m:nor/>
                              </m:rPr>
                              <a:rPr lang="en-US" sz="1200" i="1"/>
                              <m:t> </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𝐴𝐵𝐶</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𝑡</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m:t>
                                    </m:r>
                                  </m:sub>
                                </m:sSub>
                              </m:e>
                            </m:d>
                          </m:e>
                        </m:mr>
                        <m:mr>
                          <m:e/>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𝑉</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𝑁</m:t>
                                            </m:r>
                                          </m:e>
                                          <m:sub>
                                            <m:r>
                                              <a:rPr lang="en-US" sz="1200" i="1">
                                                <a:latin typeface="Cambria Math" panose="02040503050406030204" pitchFamily="18" charset="0"/>
                                              </a:rPr>
                                              <m:t>𝐴𝐵𝐶</m:t>
                                            </m:r>
                                          </m:sub>
                                        </m:sSub>
                                      </m:e>
                                    </m:d>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𝑁</m:t>
                                            </m:r>
                                          </m:e>
                                          <m:sub>
                                            <m:r>
                                              <a:rPr lang="en-US" sz="1200" i="1">
                                                <a:latin typeface="Cambria Math" panose="02040503050406030204" pitchFamily="18" charset="0"/>
                                              </a:rPr>
                                              <m:t>𝐴𝐵𝐶</m:t>
                                            </m:r>
                                          </m:sub>
                                        </m:sSub>
                                      </m:e>
                                    </m:d>
                                  </m:sub>
                                </m:sSub>
                                <m:r>
                                  <a:rPr lang="en-US" sz="1200" i="1">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𝑍</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a:latin typeface="Cambria Math" panose="02040503050406030204" pitchFamily="18" charset="0"/>
                                          </a:rPr>
                                          <m:t>0</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𝑡</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m:t>
                                        </m:r>
                                      </m:sub>
                                    </m:sSub>
                                  </m:e>
                                </m:d>
                              </m:e>
                            </m:d>
                          </m:e>
                        </m:mr>
                      </m:m>
                    </m:oMath>
                  </m:oMathPara>
                </a14:m>
                <a:endParaRPr lang="en-US" sz="1200" dirty="0">
                  <a:solidFill>
                    <a:schemeClr val="tx1"/>
                  </a:solidFill>
                </a:endParaRPr>
              </a:p>
            </p:txBody>
          </p:sp>
        </mc:Choice>
        <mc:Fallback xmlns="">
          <p:sp>
            <p:nvSpPr>
              <p:cNvPr id="17" name="TextBox 16">
                <a:extLst>
                  <a:ext uri="{FF2B5EF4-FFF2-40B4-BE49-F238E27FC236}">
                    <a16:creationId xmlns:a16="http://schemas.microsoft.com/office/drawing/2014/main" id="{1B6C4B56-A423-FD56-8395-26D047D3B24D}"/>
                  </a:ext>
                </a:extLst>
              </p:cNvPr>
              <p:cNvSpPr txBox="1">
                <a:spLocks noRot="1" noChangeAspect="1" noMove="1" noResize="1" noEditPoints="1" noAdjustHandles="1" noChangeArrowheads="1" noChangeShapeType="1" noTextEdit="1"/>
              </p:cNvSpPr>
              <p:nvPr/>
            </p:nvSpPr>
            <p:spPr>
              <a:xfrm>
                <a:off x="1136387" y="1751337"/>
                <a:ext cx="3222253" cy="7448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E57501-5B11-FDD8-ABB7-42F0BC71F556}"/>
                  </a:ext>
                </a:extLst>
              </p:cNvPr>
              <p:cNvSpPr txBox="1"/>
              <p:nvPr/>
            </p:nvSpPr>
            <p:spPr>
              <a:xfrm>
                <a:off x="1386840" y="2828295"/>
                <a:ext cx="2971800" cy="3836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200" i="1">
                                  <a:latin typeface="Cambria Math" panose="02040503050406030204" pitchFamily="18" charset="0"/>
                                  <a:ea typeface="Calibri" panose="020F0502020204030204" pitchFamily="34" charset="0"/>
                                  <a:cs typeface="Times New Roman" panose="02020603050405020304" pitchFamily="18" charset="0"/>
                                </a:rPr>
                                <m:t>anbc</m:t>
                              </m:r>
                              <m:r>
                                <m:rPr>
                                  <m:nor/>
                                </m:rPr>
                                <a:rPr lang="en-US" sz="1200" i="1">
                                  <a:latin typeface="Cambria Math" panose="02040503050406030204" pitchFamily="18" charset="0"/>
                                  <a:ea typeface="Calibri" panose="020F0502020204030204" pitchFamily="34" charset="0"/>
                                  <a:cs typeface="Times New Roman" panose="02020603050405020304" pitchFamily="18" charset="0"/>
                                </a:rPr>
                                <m:t> </m:t>
                              </m:r>
                            </m:sub>
                          </m:sSub>
                        </m:e>
                      </m:d>
                      <m:r>
                        <a:rPr lang="en-US" sz="1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latin typeface="Cambria Math" panose="02040503050406030204" pitchFamily="18" charset="0"/>
                              <a:ea typeface="Calibri" panose="020F0502020204030204" pitchFamily="34" charset="0"/>
                              <a:cs typeface="Times New Roman" panose="02020603050405020304" pitchFamily="18" charset="0"/>
                            </a:rPr>
                          </m:ctrlPr>
                        </m:dPr>
                        <m:e>
                          <m:r>
                            <a:rPr lang="en-US" sz="1200" i="1">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latin typeface="Cambria Math" panose="02040503050406030204" pitchFamily="18" charset="0"/>
                              <a:ea typeface="Calibri" panose="020F0502020204030204" pitchFamily="34" charset="0"/>
                              <a:cs typeface="Times New Roman" panose="02020603050405020304" pitchFamily="18" charset="0"/>
                            </a:rPr>
                          </m:ctrlPr>
                        </m:dPr>
                        <m:e>
                          <m:r>
                            <a:rPr lang="en-US" sz="1200" i="1">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latin typeface="Cambria Math" panose="02040503050406030204" pitchFamily="18" charset="0"/>
                                      <a:ea typeface="Calibri" panose="020F0502020204030204" pitchFamily="34" charset="0"/>
                                      <a:cs typeface="Times New Roman" panose="02020603050405020304" pitchFamily="18" charset="0"/>
                                    </a:rPr>
                                    <m:t>anbc</m:t>
                                  </m:r>
                                  <m:r>
                                    <m:rPr>
                                      <m:nor/>
                                    </m:rPr>
                                    <a:rPr lang="en-US" sz="1200" i="1">
                                      <a:latin typeface="Cambria Math" panose="02040503050406030204" pitchFamily="18" charset="0"/>
                                      <a:ea typeface="Calibri" panose="020F0502020204030204" pitchFamily="34" charset="0"/>
                                      <a:cs typeface="Times New Roman" panose="02020603050405020304" pitchFamily="18" charset="0"/>
                                    </a:rPr>
                                    <m:t> </m:t>
                                  </m:r>
                                </m:sub>
                              </m:sSub>
                            </m:sub>
                          </m:sSub>
                        </m:e>
                      </m:d>
                    </m:oMath>
                  </m:oMathPara>
                </a14:m>
                <a:endParaRPr lang="en-US" sz="1200" i="1" dirty="0">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BFE57501-5B11-FDD8-ABB7-42F0BC71F556}"/>
                  </a:ext>
                </a:extLst>
              </p:cNvPr>
              <p:cNvSpPr txBox="1">
                <a:spLocks noRot="1" noChangeAspect="1" noMove="1" noResize="1" noEditPoints="1" noAdjustHandles="1" noChangeArrowheads="1" noChangeShapeType="1" noTextEdit="1"/>
              </p:cNvSpPr>
              <p:nvPr/>
            </p:nvSpPr>
            <p:spPr>
              <a:xfrm>
                <a:off x="1386840" y="2828295"/>
                <a:ext cx="2971800" cy="38369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B20E0CA-A729-575C-4A35-7311F0C26F1C}"/>
                  </a:ext>
                </a:extLst>
              </p:cNvPr>
              <p:cNvSpPr txBox="1"/>
              <p:nvPr/>
            </p:nvSpPr>
            <p:spPr>
              <a:xfrm>
                <a:off x="1386840" y="3165760"/>
                <a:ext cx="1790700" cy="3486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oMath>
                  </m:oMathPara>
                </a14:m>
                <a:endParaRPr lang="en-US" sz="1200" i="1" dirty="0"/>
              </a:p>
            </p:txBody>
          </p:sp>
        </mc:Choice>
        <mc:Fallback xmlns="">
          <p:sp>
            <p:nvSpPr>
              <p:cNvPr id="11" name="TextBox 10">
                <a:extLst>
                  <a:ext uri="{FF2B5EF4-FFF2-40B4-BE49-F238E27FC236}">
                    <a16:creationId xmlns:a16="http://schemas.microsoft.com/office/drawing/2014/main" id="{4B20E0CA-A729-575C-4A35-7311F0C26F1C}"/>
                  </a:ext>
                </a:extLst>
              </p:cNvPr>
              <p:cNvSpPr txBox="1">
                <a:spLocks noRot="1" noChangeAspect="1" noMove="1" noResize="1" noEditPoints="1" noAdjustHandles="1" noChangeArrowheads="1" noChangeShapeType="1" noTextEdit="1"/>
              </p:cNvSpPr>
              <p:nvPr/>
            </p:nvSpPr>
            <p:spPr>
              <a:xfrm>
                <a:off x="1386840" y="3165760"/>
                <a:ext cx="1790700" cy="348685"/>
              </a:xfrm>
              <a:prstGeom prst="rect">
                <a:avLst/>
              </a:prstGeom>
              <a:blipFill>
                <a:blip r:embed="rId5"/>
                <a:stretch>
                  <a:fillRect b="-1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F93719B-1FA0-0D8C-6599-A435B7FE6D06}"/>
                  </a:ext>
                </a:extLst>
              </p:cNvPr>
              <p:cNvSpPr txBox="1"/>
              <p:nvPr/>
            </p:nvSpPr>
            <p:spPr>
              <a:xfrm>
                <a:off x="691408" y="3488532"/>
                <a:ext cx="4572000" cy="3149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m:t>
                              </m:r>
                              <m:r>
                                <m:rPr>
                                  <m:nor/>
                                </m:rPr>
                                <a:rPr lang="en-US" sz="1200" b="0" i="1" smtClean="0">
                                  <a:effectLst/>
                                  <a:latin typeface="Georgia" panose="02040502050405020303" pitchFamily="18" charset="0"/>
                                  <a:ea typeface="Calibri" panose="020F0502020204030204" pitchFamily="34" charset="0"/>
                                  <a:cs typeface="Times New Roman" panose="02020603050405020304" pitchFamily="18" charset="0"/>
                                </a:rPr>
                                <m:t>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oMath>
                  </m:oMathPara>
                </a14:m>
                <a:endParaRPr lang="en-US" sz="1200" i="1" dirty="0"/>
              </a:p>
            </p:txBody>
          </p:sp>
        </mc:Choice>
        <mc:Fallback xmlns="">
          <p:sp>
            <p:nvSpPr>
              <p:cNvPr id="18" name="TextBox 17">
                <a:extLst>
                  <a:ext uri="{FF2B5EF4-FFF2-40B4-BE49-F238E27FC236}">
                    <a16:creationId xmlns:a16="http://schemas.microsoft.com/office/drawing/2014/main" id="{2F93719B-1FA0-0D8C-6599-A435B7FE6D06}"/>
                  </a:ext>
                </a:extLst>
              </p:cNvPr>
              <p:cNvSpPr txBox="1">
                <a:spLocks noRot="1" noChangeAspect="1" noMove="1" noResize="1" noEditPoints="1" noAdjustHandles="1" noChangeArrowheads="1" noChangeShapeType="1" noTextEdit="1"/>
              </p:cNvSpPr>
              <p:nvPr/>
            </p:nvSpPr>
            <p:spPr>
              <a:xfrm>
                <a:off x="691408" y="3488532"/>
                <a:ext cx="4572000" cy="314958"/>
              </a:xfrm>
              <a:prstGeom prst="rect">
                <a:avLst/>
              </a:prstGeom>
              <a:blipFill>
                <a:blip r:embed="rId6"/>
                <a:stretch>
                  <a:fillRect b="-3846"/>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2A633B17-02D5-84EA-D37D-2C89BE66FD30}"/>
              </a:ext>
            </a:extLst>
          </p:cNvPr>
          <p:cNvSpPr txBox="1"/>
          <p:nvPr/>
        </p:nvSpPr>
        <p:spPr>
          <a:xfrm>
            <a:off x="4920591" y="2820585"/>
            <a:ext cx="527709" cy="338554"/>
          </a:xfrm>
          <a:prstGeom prst="rect">
            <a:avLst/>
          </a:prstGeom>
          <a:noFill/>
        </p:spPr>
        <p:txBody>
          <a:bodyPr wrap="none" rtlCol="0">
            <a:spAutoFit/>
          </a:bodyPr>
          <a:lstStyle/>
          <a:p>
            <a:r>
              <a:rPr lang="en-US" sz="1600" dirty="0"/>
              <a:t>(22)</a:t>
            </a:r>
          </a:p>
        </p:txBody>
      </p:sp>
      <p:sp>
        <p:nvSpPr>
          <p:cNvPr id="21" name="TextBox 20">
            <a:extLst>
              <a:ext uri="{FF2B5EF4-FFF2-40B4-BE49-F238E27FC236}">
                <a16:creationId xmlns:a16="http://schemas.microsoft.com/office/drawing/2014/main" id="{FFD11D68-2B2C-2219-2D9E-71F6DD7E3688}"/>
              </a:ext>
            </a:extLst>
          </p:cNvPr>
          <p:cNvSpPr txBox="1"/>
          <p:nvPr/>
        </p:nvSpPr>
        <p:spPr>
          <a:xfrm>
            <a:off x="457200" y="3891427"/>
            <a:ext cx="4844306" cy="276999"/>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Substitute Eqn. (15) into Eqn. (22):</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73D055E-3E3D-4F1D-DA9E-31669A79838B}"/>
                  </a:ext>
                </a:extLst>
              </p:cNvPr>
              <p:cNvSpPr txBox="1"/>
              <p:nvPr/>
            </p:nvSpPr>
            <p:spPr>
              <a:xfrm>
                <a:off x="1299210" y="4205928"/>
                <a:ext cx="314706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𝐷𝑑</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oMath>
                  </m:oMathPara>
                </a14:m>
                <a:endParaRPr lang="en-US" sz="1200" dirty="0">
                  <a:solidFill>
                    <a:schemeClr val="tx1"/>
                  </a:solidFill>
                </a:endParaRPr>
              </a:p>
            </p:txBody>
          </p:sp>
        </mc:Choice>
        <mc:Fallback xmlns="">
          <p:sp>
            <p:nvSpPr>
              <p:cNvPr id="27" name="TextBox 26">
                <a:extLst>
                  <a:ext uri="{FF2B5EF4-FFF2-40B4-BE49-F238E27FC236}">
                    <a16:creationId xmlns:a16="http://schemas.microsoft.com/office/drawing/2014/main" id="{F73D055E-3E3D-4F1D-DA9E-31669A79838B}"/>
                  </a:ext>
                </a:extLst>
              </p:cNvPr>
              <p:cNvSpPr txBox="1">
                <a:spLocks noRot="1" noChangeAspect="1" noMove="1" noResize="1" noEditPoints="1" noAdjustHandles="1" noChangeArrowheads="1" noChangeShapeType="1" noTextEdit="1"/>
              </p:cNvSpPr>
              <p:nvPr/>
            </p:nvSpPr>
            <p:spPr>
              <a:xfrm>
                <a:off x="1299210" y="4205928"/>
                <a:ext cx="3147060"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59D0F0A-87C9-C9EF-B51F-B1CF074AB075}"/>
                  </a:ext>
                </a:extLst>
              </p:cNvPr>
              <p:cNvSpPr txBox="1"/>
              <p:nvPr/>
            </p:nvSpPr>
            <p:spPr>
              <a:xfrm>
                <a:off x="1299210" y="4517160"/>
                <a:ext cx="204978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𝐵𝑉</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𝑇</m:t>
                              </m:r>
                            </m:e>
                            <m:sub>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𝑁</m:t>
                                  </m:r>
                                </m:e>
                                <m:sub>
                                  <m:r>
                                    <a:rPr lang="en-US" sz="1200" i="1">
                                      <a:latin typeface="Cambria Math" panose="02040503050406030204" pitchFamily="18" charset="0"/>
                                    </a:rPr>
                                    <m:t>𝐴𝐵𝐶</m:t>
                                  </m:r>
                                </m:sub>
                              </m:sSub>
                            </m:sub>
                          </m:sSub>
                        </m:e>
                      </m:d>
                    </m:oMath>
                  </m:oMathPara>
                </a14:m>
                <a:endParaRPr lang="en-US" sz="1200" dirty="0">
                  <a:solidFill>
                    <a:schemeClr val="tx1"/>
                  </a:solidFill>
                </a:endParaRPr>
              </a:p>
            </p:txBody>
          </p:sp>
        </mc:Choice>
        <mc:Fallback xmlns="">
          <p:sp>
            <p:nvSpPr>
              <p:cNvPr id="31" name="TextBox 30">
                <a:extLst>
                  <a:ext uri="{FF2B5EF4-FFF2-40B4-BE49-F238E27FC236}">
                    <a16:creationId xmlns:a16="http://schemas.microsoft.com/office/drawing/2014/main" id="{459D0F0A-87C9-C9EF-B51F-B1CF074AB075}"/>
                  </a:ext>
                </a:extLst>
              </p:cNvPr>
              <p:cNvSpPr txBox="1">
                <a:spLocks noRot="1" noChangeAspect="1" noMove="1" noResize="1" noEditPoints="1" noAdjustHandles="1" noChangeArrowheads="1" noChangeShapeType="1" noTextEdit="1"/>
              </p:cNvSpPr>
              <p:nvPr/>
            </p:nvSpPr>
            <p:spPr>
              <a:xfrm>
                <a:off x="1299210" y="4517160"/>
                <a:ext cx="2049780" cy="3072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53BB531-8EB8-962E-CC38-73FC082C7623}"/>
                  </a:ext>
                </a:extLst>
              </p:cNvPr>
              <p:cNvSpPr txBox="1"/>
              <p:nvPr/>
            </p:nvSpPr>
            <p:spPr>
              <a:xfrm>
                <a:off x="876300" y="4827509"/>
                <a:ext cx="4572000" cy="3068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𝑎𝑛𝑏𝑐</m:t>
                              </m:r>
                            </m:sub>
                          </m:sSub>
                        </m:e>
                      </m:d>
                      <m:r>
                        <a:rPr lang="en-US" sz="1200">
                          <a:latin typeface="Cambria Math" panose="02040503050406030204" pitchFamily="18" charset="0"/>
                        </a:rPr>
                        <m:t>=[</m:t>
                      </m:r>
                      <m:r>
                        <a:rPr lang="en-US" sz="1200" i="1">
                          <a:latin typeface="Cambria Math" panose="02040503050406030204" pitchFamily="18" charset="0"/>
                        </a:rPr>
                        <m:t>𝐵𝑉</m:t>
                      </m:r>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𝑉</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𝑁</m:t>
                                      </m:r>
                                    </m:e>
                                    <m:sub>
                                      <m:r>
                                        <a:rPr lang="en-US" sz="1200" i="1">
                                          <a:latin typeface="Cambria Math" panose="02040503050406030204" pitchFamily="18" charset="0"/>
                                        </a:rPr>
                                        <m:t>𝐴𝐵𝐶</m:t>
                                      </m:r>
                                    </m:sub>
                                  </m:sSub>
                                </m:e>
                              </m:d>
                            </m:sub>
                          </m:sSub>
                          <m:r>
                            <a:rPr lang="en-US" sz="1200" i="1">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𝑍</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m:rPr>
                                      <m:nor/>
                                    </m:rPr>
                                    <a:rPr lang="en-US" sz="1200"/>
                                    <m:t>anb</m:t>
                                  </m:r>
                                  <m:r>
                                    <m:rPr>
                                      <m:nor/>
                                    </m:rPr>
                                    <a:rPr lang="en-US" sz="1200" b="0" i="0" smtClean="0"/>
                                    <m:t>c</m:t>
                                  </m:r>
                                  <m:r>
                                    <m:rPr>
                                      <m:nor/>
                                    </m:rPr>
                                    <a:rPr lang="en-US" sz="1200" i="1"/>
                                    <m:t> </m:t>
                                  </m:r>
                                </m:sub>
                              </m:sSub>
                            </m:e>
                          </m:d>
                          <m:r>
                            <a:rPr lang="en-US" sz="1200">
                              <a:latin typeface="Cambria Math" panose="02040503050406030204" pitchFamily="18" charset="0"/>
                            </a:rPr>
                            <m:t>⋅[</m:t>
                          </m:r>
                          <m:r>
                            <a:rPr lang="en-US" sz="1200" i="1">
                              <a:latin typeface="Cambria Math" panose="02040503050406030204" pitchFamily="18" charset="0"/>
                            </a:rPr>
                            <m:t>𝐷𝑑</m:t>
                          </m:r>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m:t>
                                  </m:r>
                                </m:sub>
                              </m:sSub>
                            </m:e>
                          </m:d>
                        </m:e>
                      </m:d>
                    </m:oMath>
                  </m:oMathPara>
                </a14:m>
                <a:endParaRPr lang="en-US" sz="1200" i="1" dirty="0"/>
              </a:p>
            </p:txBody>
          </p:sp>
        </mc:Choice>
        <mc:Fallback xmlns="">
          <p:sp>
            <p:nvSpPr>
              <p:cNvPr id="36" name="TextBox 35">
                <a:extLst>
                  <a:ext uri="{FF2B5EF4-FFF2-40B4-BE49-F238E27FC236}">
                    <a16:creationId xmlns:a16="http://schemas.microsoft.com/office/drawing/2014/main" id="{953BB531-8EB8-962E-CC38-73FC082C7623}"/>
                  </a:ext>
                </a:extLst>
              </p:cNvPr>
              <p:cNvSpPr txBox="1">
                <a:spLocks noRot="1" noChangeAspect="1" noMove="1" noResize="1" noEditPoints="1" noAdjustHandles="1" noChangeArrowheads="1" noChangeShapeType="1" noTextEdit="1"/>
              </p:cNvSpPr>
              <p:nvPr/>
            </p:nvSpPr>
            <p:spPr>
              <a:xfrm>
                <a:off x="876300" y="4827509"/>
                <a:ext cx="4572000" cy="306815"/>
              </a:xfrm>
              <a:prstGeom prst="rect">
                <a:avLst/>
              </a:prstGeom>
              <a:blipFill>
                <a:blip r:embed="rId9"/>
                <a:stretch>
                  <a:fillRect t="-128000" b="-194000"/>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82EFD68F-F52D-64C3-1A5E-04670972E4BC}"/>
              </a:ext>
            </a:extLst>
          </p:cNvPr>
          <p:cNvSpPr txBox="1"/>
          <p:nvPr/>
        </p:nvSpPr>
        <p:spPr>
          <a:xfrm>
            <a:off x="4920591" y="4319149"/>
            <a:ext cx="527709" cy="338554"/>
          </a:xfrm>
          <a:prstGeom prst="rect">
            <a:avLst/>
          </a:prstGeom>
          <a:noFill/>
        </p:spPr>
        <p:txBody>
          <a:bodyPr wrap="none" rtlCol="0">
            <a:spAutoFit/>
          </a:bodyPr>
          <a:lstStyle/>
          <a:p>
            <a:r>
              <a:rPr lang="en-US" sz="1600" dirty="0"/>
              <a:t>(23)</a:t>
            </a:r>
          </a:p>
        </p:txBody>
      </p:sp>
      <p:sp>
        <p:nvSpPr>
          <p:cNvPr id="41" name="TextBox 40">
            <a:extLst>
              <a:ext uri="{FF2B5EF4-FFF2-40B4-BE49-F238E27FC236}">
                <a16:creationId xmlns:a16="http://schemas.microsoft.com/office/drawing/2014/main" id="{5E843AC8-D530-4888-A753-056C9CE7355F}"/>
              </a:ext>
            </a:extLst>
          </p:cNvPr>
          <p:cNvSpPr txBox="1"/>
          <p:nvPr/>
        </p:nvSpPr>
        <p:spPr>
          <a:xfrm>
            <a:off x="419102" y="5152418"/>
            <a:ext cx="4844306" cy="276999"/>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r>
              <a:rPr lang="en-US" sz="1200" dirty="0"/>
              <a:t>Substitute Eqn. (21) into Eqn. (23):</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87D94F9-9B76-5CB2-E036-150818008801}"/>
                  </a:ext>
                </a:extLst>
              </p:cNvPr>
              <p:cNvSpPr txBox="1"/>
              <p:nvPr/>
            </p:nvSpPr>
            <p:spPr>
              <a:xfrm>
                <a:off x="781050" y="5401681"/>
                <a:ext cx="4572000" cy="3132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𝐵𝑉</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m:t>
                              </m:r>
                              <m:r>
                                <m:rPr>
                                  <m:nor/>
                                </m:rPr>
                                <a:rPr lang="en-US" sz="1200" b="0" i="1" smtClean="0">
                                  <a:effectLst/>
                                  <a:latin typeface="Georgia" panose="02040502050405020303" pitchFamily="18" charset="0"/>
                                  <a:ea typeface="Calibri" panose="020F0502020204030204" pitchFamily="34" charset="0"/>
                                  <a:cs typeface="Times New Roman" panose="02020603050405020304" pitchFamily="18" charset="0"/>
                                </a:rPr>
                                <m:t>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oMath>
                  </m:oMathPara>
                </a14:m>
                <a:endParaRPr lang="en-US" sz="1200" dirty="0"/>
              </a:p>
            </p:txBody>
          </p:sp>
        </mc:Choice>
        <mc:Fallback xmlns="">
          <p:sp>
            <p:nvSpPr>
              <p:cNvPr id="43" name="TextBox 42">
                <a:extLst>
                  <a:ext uri="{FF2B5EF4-FFF2-40B4-BE49-F238E27FC236}">
                    <a16:creationId xmlns:a16="http://schemas.microsoft.com/office/drawing/2014/main" id="{187D94F9-9B76-5CB2-E036-150818008801}"/>
                  </a:ext>
                </a:extLst>
              </p:cNvPr>
              <p:cNvSpPr txBox="1">
                <a:spLocks noRot="1" noChangeAspect="1" noMove="1" noResize="1" noEditPoints="1" noAdjustHandles="1" noChangeArrowheads="1" noChangeShapeType="1" noTextEdit="1"/>
              </p:cNvSpPr>
              <p:nvPr/>
            </p:nvSpPr>
            <p:spPr>
              <a:xfrm>
                <a:off x="781050" y="5401681"/>
                <a:ext cx="4572000" cy="313227"/>
              </a:xfrm>
              <a:prstGeom prst="rect">
                <a:avLst/>
              </a:prstGeom>
              <a:blipFill>
                <a:blip r:embed="rId10"/>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207699D-02BF-D586-88AF-CD63C12FCA52}"/>
                  </a:ext>
                </a:extLst>
              </p:cNvPr>
              <p:cNvSpPr txBox="1"/>
              <p:nvPr/>
            </p:nvSpPr>
            <p:spPr>
              <a:xfrm>
                <a:off x="348591" y="5751425"/>
                <a:ext cx="457200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r>
                            <a:rPr lang="en-US" sz="1200" b="0" i="1" smtClean="0">
                              <a:solidFill>
                                <a:schemeClr val="tx1"/>
                              </a:solidFill>
                              <a:latin typeface="Cambria Math" panose="02040503050406030204" pitchFamily="18" charset="0"/>
                            </a:rPr>
                            <m:t>]</m:t>
                          </m:r>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0">
                                      <a:solidFill>
                                        <a:schemeClr val="tx1"/>
                                      </a:solidFill>
                                      <a:latin typeface="Cambria Math" panose="02040503050406030204" pitchFamily="18" charset="0"/>
                                    </a:rPr>
                                    <m:t>0</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𝑑</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e>
                      </m:d>
                    </m:oMath>
                  </m:oMathPara>
                </a14:m>
                <a:endParaRPr lang="en-US" sz="1200" dirty="0">
                  <a:solidFill>
                    <a:schemeClr val="tx1"/>
                  </a:solidFill>
                </a:endParaRPr>
              </a:p>
            </p:txBody>
          </p:sp>
        </mc:Choice>
        <mc:Fallback xmlns="">
          <p:sp>
            <p:nvSpPr>
              <p:cNvPr id="45" name="TextBox 44">
                <a:extLst>
                  <a:ext uri="{FF2B5EF4-FFF2-40B4-BE49-F238E27FC236}">
                    <a16:creationId xmlns:a16="http://schemas.microsoft.com/office/drawing/2014/main" id="{B207699D-02BF-D586-88AF-CD63C12FCA52}"/>
                  </a:ext>
                </a:extLst>
              </p:cNvPr>
              <p:cNvSpPr txBox="1">
                <a:spLocks noRot="1" noChangeAspect="1" noMove="1" noResize="1" noEditPoints="1" noAdjustHandles="1" noChangeArrowheads="1" noChangeShapeType="1" noTextEdit="1"/>
              </p:cNvSpPr>
              <p:nvPr/>
            </p:nvSpPr>
            <p:spPr>
              <a:xfrm>
                <a:off x="348591" y="5751425"/>
                <a:ext cx="4572000" cy="307264"/>
              </a:xfrm>
              <a:prstGeom prst="rect">
                <a:avLst/>
              </a:prstGeom>
              <a:blipFill>
                <a:blip r:embed="rId11"/>
                <a:stretch>
                  <a:fillRect t="-125490" b="-188235"/>
                </a:stretch>
              </a:blipFill>
            </p:spPr>
            <p:txBody>
              <a:bodyPr/>
              <a:lstStyle/>
              <a:p>
                <a:r>
                  <a:rPr lang="en-US">
                    <a:noFill/>
                  </a:rPr>
                  <a:t> </a:t>
                </a:r>
              </a:p>
            </p:txBody>
          </p:sp>
        </mc:Fallback>
      </mc:AlternateContent>
    </p:spTree>
    <p:extLst>
      <p:ext uri="{BB962C8B-B14F-4D97-AF65-F5344CB8AC3E}">
        <p14:creationId xmlns:p14="http://schemas.microsoft.com/office/powerpoint/2010/main" val="2606077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26</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1036531"/>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Forward Sweep</a:t>
            </a:r>
          </a:p>
        </p:txBody>
      </p:sp>
      <p:sp>
        <p:nvSpPr>
          <p:cNvPr id="41" name="TextBox 40">
            <a:extLst>
              <a:ext uri="{FF2B5EF4-FFF2-40B4-BE49-F238E27FC236}">
                <a16:creationId xmlns:a16="http://schemas.microsoft.com/office/drawing/2014/main" id="{5E843AC8-D530-4888-A753-056C9CE7355F}"/>
              </a:ext>
            </a:extLst>
          </p:cNvPr>
          <p:cNvSpPr txBox="1"/>
          <p:nvPr/>
        </p:nvSpPr>
        <p:spPr>
          <a:xfrm>
            <a:off x="508744" y="2218523"/>
            <a:ext cx="4844306" cy="276999"/>
          </a:xfrm>
          <a:prstGeom prst="rect">
            <a:avLst/>
          </a:prstGeom>
          <a:noFill/>
        </p:spPr>
        <p:txBody>
          <a:bodyPr wrap="square">
            <a:spAutoFit/>
          </a:bodyPr>
          <a:lstStyle>
            <a:defPPr>
              <a:defRPr lang="en-US"/>
            </a:defPPr>
            <a:lvl1pPr marL="285750" indent="-285750" algn="just">
              <a:spcBef>
                <a:spcPts val="600"/>
              </a:spcBef>
              <a:spcAft>
                <a:spcPts val="600"/>
              </a:spcAft>
              <a:buClr>
                <a:srgbClr val="C00000"/>
              </a:buClr>
              <a:buFont typeface="Wingdings" panose="05000000000000000000" pitchFamily="2" charset="2"/>
              <a:buChar char="Ø"/>
              <a:defRPr sz="1400">
                <a:latin typeface="+mn-lt"/>
              </a:defRPr>
            </a:lvl1pPr>
          </a:lstStyle>
          <a:p>
            <a:pPr marL="0" indent="0">
              <a:buNone/>
            </a:pPr>
            <a:r>
              <a:rPr lang="en-US" sz="1200" dirty="0"/>
              <a:t>define: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FF7D358-837D-8A70-70EB-447914A4F549}"/>
                  </a:ext>
                </a:extLst>
              </p:cNvPr>
              <p:cNvSpPr txBox="1"/>
              <p:nvPr/>
            </p:nvSpPr>
            <p:spPr>
              <a:xfrm>
                <a:off x="781050" y="1510126"/>
                <a:ext cx="5219700" cy="3149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𝐵𝑉</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200" i="1">
                              <a:effectLst/>
                              <a:latin typeface="Cambria Math" panose="02040503050406030204" pitchFamily="18" charset="0"/>
                            </a:rPr>
                          </m:ctrlPr>
                        </m:dPr>
                        <m:e>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0</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oMath>
                  </m:oMathPara>
                </a14:m>
                <a:endParaRPr lang="en-US" sz="1200" i="1" dirty="0"/>
              </a:p>
            </p:txBody>
          </p:sp>
        </mc:Choice>
        <mc:Fallback xmlns="">
          <p:sp>
            <p:nvSpPr>
              <p:cNvPr id="3" name="TextBox 2">
                <a:extLst>
                  <a:ext uri="{FF2B5EF4-FFF2-40B4-BE49-F238E27FC236}">
                    <a16:creationId xmlns:a16="http://schemas.microsoft.com/office/drawing/2014/main" id="{EFF7D358-837D-8A70-70EB-447914A4F549}"/>
                  </a:ext>
                </a:extLst>
              </p:cNvPr>
              <p:cNvSpPr txBox="1">
                <a:spLocks noRot="1" noChangeAspect="1" noMove="1" noResize="1" noEditPoints="1" noAdjustHandles="1" noChangeArrowheads="1" noChangeShapeType="1" noTextEdit="1"/>
              </p:cNvSpPr>
              <p:nvPr/>
            </p:nvSpPr>
            <p:spPr>
              <a:xfrm>
                <a:off x="781050" y="1510126"/>
                <a:ext cx="5219700" cy="314958"/>
              </a:xfrm>
              <a:prstGeom prst="rect">
                <a:avLst/>
              </a:prstGeom>
              <a:blipFill>
                <a:blip r:embed="rId3"/>
                <a:stretch>
                  <a:fillRect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DB59FC-5B3B-EB17-B333-236137DE9FA5}"/>
                  </a:ext>
                </a:extLst>
              </p:cNvPr>
              <p:cNvSpPr txBox="1"/>
              <p:nvPr/>
            </p:nvSpPr>
            <p:spPr>
              <a:xfrm>
                <a:off x="833492" y="1842219"/>
                <a:ext cx="5114816" cy="3132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𝐵𝑉</m:t>
                          </m:r>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e>
                              </m:d>
                            </m:sub>
                          </m:sSub>
                        </m:e>
                      </m:d>
                      <m:r>
                        <a:rPr lang="en-US" sz="1200" b="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𝐵𝑉</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0</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oMath>
                  </m:oMathPara>
                </a14:m>
                <a:endParaRPr lang="en-US" sz="1200" i="1" dirty="0"/>
              </a:p>
            </p:txBody>
          </p:sp>
        </mc:Choice>
        <mc:Fallback xmlns="">
          <p:sp>
            <p:nvSpPr>
              <p:cNvPr id="10" name="TextBox 9">
                <a:extLst>
                  <a:ext uri="{FF2B5EF4-FFF2-40B4-BE49-F238E27FC236}">
                    <a16:creationId xmlns:a16="http://schemas.microsoft.com/office/drawing/2014/main" id="{3CDB59FC-5B3B-EB17-B333-236137DE9FA5}"/>
                  </a:ext>
                </a:extLst>
              </p:cNvPr>
              <p:cNvSpPr txBox="1">
                <a:spLocks noRot="1" noChangeAspect="1" noMove="1" noResize="1" noEditPoints="1" noAdjustHandles="1" noChangeArrowheads="1" noChangeShapeType="1" noTextEdit="1"/>
              </p:cNvSpPr>
              <p:nvPr/>
            </p:nvSpPr>
            <p:spPr>
              <a:xfrm>
                <a:off x="833492" y="1842219"/>
                <a:ext cx="5114816" cy="313227"/>
              </a:xfrm>
              <a:prstGeom prst="rect">
                <a:avLst/>
              </a:prstGeom>
              <a:blipFill>
                <a:blip r:embed="rId4"/>
                <a:stretch>
                  <a:fillRect t="-34615" b="-9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F59EC58-5A86-6ACF-2B8E-B8C993B1FCCE}"/>
                  </a:ext>
                </a:extLst>
              </p:cNvPr>
              <p:cNvSpPr txBox="1"/>
              <p:nvPr/>
            </p:nvSpPr>
            <p:spPr>
              <a:xfrm>
                <a:off x="1804011" y="2457342"/>
                <a:ext cx="103062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𝐴</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𝐵𝑉</m:t>
                          </m:r>
                        </m:e>
                      </m:d>
                    </m:oMath>
                  </m:oMathPara>
                </a14:m>
                <a:endParaRPr lang="en-US" sz="1200" dirty="0">
                  <a:solidFill>
                    <a:schemeClr val="tx1"/>
                  </a:solidFill>
                </a:endParaRPr>
              </a:p>
            </p:txBody>
          </p:sp>
        </mc:Choice>
        <mc:Fallback xmlns="">
          <p:sp>
            <p:nvSpPr>
              <p:cNvPr id="19" name="TextBox 18">
                <a:extLst>
                  <a:ext uri="{FF2B5EF4-FFF2-40B4-BE49-F238E27FC236}">
                    <a16:creationId xmlns:a16="http://schemas.microsoft.com/office/drawing/2014/main" id="{7F59EC58-5A86-6ACF-2B8E-B8C993B1FCCE}"/>
                  </a:ext>
                </a:extLst>
              </p:cNvPr>
              <p:cNvSpPr txBox="1">
                <a:spLocks noRot="1" noChangeAspect="1" noMove="1" noResize="1" noEditPoints="1" noAdjustHandles="1" noChangeArrowheads="1" noChangeShapeType="1" noTextEdit="1"/>
              </p:cNvSpPr>
              <p:nvPr/>
            </p:nvSpPr>
            <p:spPr>
              <a:xfrm>
                <a:off x="1804011" y="2457342"/>
                <a:ext cx="1030629"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7BB930B-B458-BDD4-BD47-9AF8450FEDE9}"/>
                  </a:ext>
                </a:extLst>
              </p:cNvPr>
              <p:cNvSpPr txBox="1"/>
              <p:nvPr/>
            </p:nvSpPr>
            <p:spPr>
              <a:xfrm>
                <a:off x="1809750" y="2707116"/>
                <a:ext cx="29337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𝐵</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𝐵𝑉</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0">
                                  <a:solidFill>
                                    <a:schemeClr val="tx1"/>
                                  </a:solidFill>
                                  <a:latin typeface="Cambria Math" panose="02040503050406030204" pitchFamily="18" charset="0"/>
                                </a:rPr>
                                <m:t>0</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𝑑</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𝐷𝑑</m:t>
                          </m:r>
                        </m:e>
                      </m:d>
                    </m:oMath>
                  </m:oMathPara>
                </a14:m>
                <a:endParaRPr lang="en-US" sz="1200" dirty="0">
                  <a:solidFill>
                    <a:schemeClr val="tx1"/>
                  </a:solidFill>
                </a:endParaRPr>
              </a:p>
            </p:txBody>
          </p:sp>
        </mc:Choice>
        <mc:Fallback xmlns="">
          <p:sp>
            <p:nvSpPr>
              <p:cNvPr id="25" name="TextBox 24">
                <a:extLst>
                  <a:ext uri="{FF2B5EF4-FFF2-40B4-BE49-F238E27FC236}">
                    <a16:creationId xmlns:a16="http://schemas.microsoft.com/office/drawing/2014/main" id="{97BB930B-B458-BDD4-BD47-9AF8450FEDE9}"/>
                  </a:ext>
                </a:extLst>
              </p:cNvPr>
              <p:cNvSpPr txBox="1">
                <a:spLocks noRot="1" noChangeAspect="1" noMove="1" noResize="1" noEditPoints="1" noAdjustHandles="1" noChangeArrowheads="1" noChangeShapeType="1" noTextEdit="1"/>
              </p:cNvSpPr>
              <p:nvPr/>
            </p:nvSpPr>
            <p:spPr>
              <a:xfrm>
                <a:off x="1809750" y="2707116"/>
                <a:ext cx="2933700"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86C5340-73B9-F70C-09E0-F10356D6BE3F}"/>
                  </a:ext>
                </a:extLst>
              </p:cNvPr>
              <p:cNvSpPr txBox="1"/>
              <p:nvPr/>
            </p:nvSpPr>
            <p:spPr>
              <a:xfrm>
                <a:off x="1619250" y="2947643"/>
                <a:ext cx="269748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𝐴</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𝐵</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oMath>
                  </m:oMathPara>
                </a14:m>
                <a:endParaRPr lang="en-US" sz="1200" dirty="0">
                  <a:solidFill>
                    <a:schemeClr val="tx1"/>
                  </a:solidFill>
                </a:endParaRPr>
              </a:p>
            </p:txBody>
          </p:sp>
        </mc:Choice>
        <mc:Fallback xmlns="">
          <p:sp>
            <p:nvSpPr>
              <p:cNvPr id="28" name="TextBox 27">
                <a:extLst>
                  <a:ext uri="{FF2B5EF4-FFF2-40B4-BE49-F238E27FC236}">
                    <a16:creationId xmlns:a16="http://schemas.microsoft.com/office/drawing/2014/main" id="{286C5340-73B9-F70C-09E0-F10356D6BE3F}"/>
                  </a:ext>
                </a:extLst>
              </p:cNvPr>
              <p:cNvSpPr txBox="1">
                <a:spLocks noRot="1" noChangeAspect="1" noMove="1" noResize="1" noEditPoints="1" noAdjustHandles="1" noChangeArrowheads="1" noChangeShapeType="1" noTextEdit="1"/>
              </p:cNvSpPr>
              <p:nvPr/>
            </p:nvSpPr>
            <p:spPr>
              <a:xfrm>
                <a:off x="1619250" y="2947643"/>
                <a:ext cx="2697480" cy="307264"/>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4857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27</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929051"/>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Backward Sweep</a:t>
            </a:r>
          </a:p>
        </p:txBody>
      </p:sp>
      <p:sp>
        <p:nvSpPr>
          <p:cNvPr id="3" name="TextBox 2">
            <a:extLst>
              <a:ext uri="{FF2B5EF4-FFF2-40B4-BE49-F238E27FC236}">
                <a16:creationId xmlns:a16="http://schemas.microsoft.com/office/drawing/2014/main" id="{EFF7D358-837D-8A70-70EB-447914A4F549}"/>
              </a:ext>
            </a:extLst>
          </p:cNvPr>
          <p:cNvSpPr txBox="1"/>
          <p:nvPr/>
        </p:nvSpPr>
        <p:spPr>
          <a:xfrm>
            <a:off x="781050" y="1311847"/>
            <a:ext cx="5219700" cy="276999"/>
          </a:xfrm>
          <a:prstGeom prst="rect">
            <a:avLst/>
          </a:prstGeom>
          <a:noFill/>
        </p:spPr>
        <p:txBody>
          <a:bodyPr wrap="square">
            <a:spAutoFit/>
          </a:bodyPr>
          <a:lstStyle/>
          <a:p>
            <a:pPr marL="171450" indent="-171450">
              <a:buClr>
                <a:srgbClr val="FF0000"/>
              </a:buClr>
              <a:buFont typeface="Wingdings" panose="05000000000000000000" pitchFamily="2" charset="2"/>
              <a:buChar char="Ø"/>
            </a:pPr>
            <a:r>
              <a:rPr lang="en-US" sz="1200" dirty="0"/>
              <a:t>The terminal line-to-neutral voltages are: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8F42CE0-7612-69E8-AE05-0FD78F0F2B04}"/>
                  </a:ext>
                </a:extLst>
              </p:cNvPr>
              <p:cNvSpPr txBox="1"/>
              <p:nvPr/>
            </p:nvSpPr>
            <p:spPr>
              <a:xfrm>
                <a:off x="457200" y="1574815"/>
                <a:ext cx="457200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e>
                              </m:d>
                            </m:sub>
                          </m:sSub>
                        </m:e>
                      </m:d>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a:solidFill>
                                    <a:schemeClr val="tx1"/>
                                  </a:solidFill>
                                  <a:latin typeface="Cambria Math" panose="02040503050406030204" pitchFamily="18" charset="0"/>
                                </a:rPr>
                                <m:t>0</m:t>
                              </m:r>
                            </m:sub>
                          </m:sSub>
                        </m:e>
                      </m:d>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𝐴𝐵𝐶</m:t>
                              </m:r>
                            </m:sub>
                          </m:sSub>
                        </m:e>
                      </m:d>
                    </m:oMath>
                  </m:oMathPara>
                </a14:m>
                <a:endParaRPr lang="en-US" sz="1200" dirty="0"/>
              </a:p>
            </p:txBody>
          </p:sp>
        </mc:Choice>
        <mc:Fallback xmlns="">
          <p:sp>
            <p:nvSpPr>
              <p:cNvPr id="4" name="TextBox 3">
                <a:extLst>
                  <a:ext uri="{FF2B5EF4-FFF2-40B4-BE49-F238E27FC236}">
                    <a16:creationId xmlns:a16="http://schemas.microsoft.com/office/drawing/2014/main" id="{B8F42CE0-7612-69E8-AE05-0FD78F0F2B04}"/>
                  </a:ext>
                </a:extLst>
              </p:cNvPr>
              <p:cNvSpPr txBox="1">
                <a:spLocks noRot="1" noChangeAspect="1" noMove="1" noResize="1" noEditPoints="1" noAdjustHandles="1" noChangeArrowheads="1" noChangeShapeType="1" noTextEdit="1"/>
              </p:cNvSpPr>
              <p:nvPr/>
            </p:nvSpPr>
            <p:spPr>
              <a:xfrm>
                <a:off x="457200" y="1574815"/>
                <a:ext cx="4572000" cy="307264"/>
              </a:xfrm>
              <a:prstGeom prst="rect">
                <a:avLst/>
              </a:prstGeom>
              <a:blipFill>
                <a:blip r:embed="rId3"/>
                <a:stretch>
                  <a:fillRect t="-35294" b="-1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02467B7-330A-4643-563A-93E637D53F0C}"/>
                  </a:ext>
                </a:extLst>
              </p:cNvPr>
              <p:cNvSpPr txBox="1"/>
              <p:nvPr/>
            </p:nvSpPr>
            <p:spPr>
              <a:xfrm>
                <a:off x="1348740" y="1943777"/>
                <a:ext cx="2506981"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200" smtClean="0">
                          <a:solidFill>
                            <a:schemeClr val="tx1"/>
                          </a:solidFill>
                        </a:rPr>
                        <m:t>but</m:t>
                      </m:r>
                      <m:r>
                        <m:rPr>
                          <m:nor/>
                        </m:rPr>
                        <a:rPr lang="en-US" sz="1200" smtClean="0">
                          <a:solidFill>
                            <a:schemeClr val="tx1"/>
                          </a:solidFill>
                        </a:rPr>
                        <m:t>:</m:t>
                      </m:r>
                      <m:r>
                        <m:rPr>
                          <m:nor/>
                        </m:rPr>
                        <a:rPr lang="en-US" sz="1200" i="1" smtClean="0">
                          <a:solidFill>
                            <a:schemeClr val="tx1"/>
                          </a:solidFill>
                        </a:rPr>
                        <m:t> </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𝐴𝑉</m:t>
                      </m:r>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m:rPr>
                                  <m:nor/>
                                </m:rPr>
                                <a:rPr lang="en-US" sz="1200">
                                  <a:solidFill>
                                    <a:schemeClr val="tx1"/>
                                  </a:solidFill>
                                </a:rPr>
                                <m:t>anbc</m:t>
                              </m:r>
                              <m:r>
                                <m:rPr>
                                  <m:nor/>
                                </m:rPr>
                                <a:rPr lang="en-US" sz="1200" i="1">
                                  <a:solidFill>
                                    <a:schemeClr val="tx1"/>
                                  </a:solidFill>
                                </a:rPr>
                                <m:t> </m:t>
                              </m:r>
                            </m:sub>
                          </m:sSub>
                        </m:e>
                      </m:d>
                    </m:oMath>
                  </m:oMathPara>
                </a14:m>
                <a:endParaRPr lang="en-US" sz="1200" dirty="0"/>
              </a:p>
            </p:txBody>
          </p:sp>
        </mc:Choice>
        <mc:Fallback xmlns="">
          <p:sp>
            <p:nvSpPr>
              <p:cNvPr id="9" name="TextBox 8">
                <a:extLst>
                  <a:ext uri="{FF2B5EF4-FFF2-40B4-BE49-F238E27FC236}">
                    <a16:creationId xmlns:a16="http://schemas.microsoft.com/office/drawing/2014/main" id="{402467B7-330A-4643-563A-93E637D53F0C}"/>
                  </a:ext>
                </a:extLst>
              </p:cNvPr>
              <p:cNvSpPr txBox="1">
                <a:spLocks noRot="1" noChangeAspect="1" noMove="1" noResize="1" noEditPoints="1" noAdjustHandles="1" noChangeArrowheads="1" noChangeShapeType="1" noTextEdit="1"/>
              </p:cNvSpPr>
              <p:nvPr/>
            </p:nvSpPr>
            <p:spPr>
              <a:xfrm>
                <a:off x="1348740" y="1943777"/>
                <a:ext cx="2506981" cy="307264"/>
              </a:xfrm>
              <a:prstGeom prst="rect">
                <a:avLst/>
              </a:prstGeom>
              <a:blipFill>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4E720D-17AD-A98A-9CEC-22CECC792F93}"/>
                  </a:ext>
                </a:extLst>
              </p:cNvPr>
              <p:cNvSpPr txBox="1"/>
              <p:nvPr/>
            </p:nvSpPr>
            <p:spPr>
              <a:xfrm>
                <a:off x="1348740" y="2258225"/>
                <a:ext cx="197739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200" smtClean="0">
                          <a:solidFill>
                            <a:schemeClr val="tx1"/>
                          </a:solidFill>
                        </a:rPr>
                        <m:t>and</m:t>
                      </m:r>
                      <m:r>
                        <m:rPr>
                          <m:nor/>
                        </m:rPr>
                        <a:rPr lang="en-US" sz="1200" smtClean="0">
                          <a:solidFill>
                            <a:schemeClr val="tx1"/>
                          </a:solidFill>
                        </a:rPr>
                        <m:t>:</m:t>
                      </m:r>
                      <m:r>
                        <m:rPr>
                          <m:nor/>
                        </m:rPr>
                        <a:rPr lang="en-US" sz="1200" i="1" smtClean="0">
                          <a:solidFill>
                            <a:schemeClr val="tx1"/>
                          </a:solidFill>
                        </a:rPr>
                        <m:t> </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𝐴𝐵𝐶</m:t>
                              </m:r>
                            </m:sub>
                          </m:sSub>
                        </m:e>
                      </m:d>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𝑑</m:t>
                              </m:r>
                            </m:e>
                            <m:sub>
                              <m:r>
                                <a:rPr lang="en-US" sz="1200" i="1">
                                  <a:solidFill>
                                    <a:schemeClr val="tx1"/>
                                  </a:solidFill>
                                  <a:latin typeface="Cambria Math" panose="02040503050406030204" pitchFamily="18" charset="0"/>
                                </a:rPr>
                                <m:t>𝑡</m:t>
                              </m:r>
                            </m:sub>
                          </m:sSub>
                        </m:e>
                      </m:d>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oMath>
                  </m:oMathPara>
                </a14:m>
                <a:endParaRPr lang="en-US" sz="1200" dirty="0"/>
              </a:p>
            </p:txBody>
          </p:sp>
        </mc:Choice>
        <mc:Fallback xmlns="">
          <p:sp>
            <p:nvSpPr>
              <p:cNvPr id="12" name="TextBox 11">
                <a:extLst>
                  <a:ext uri="{FF2B5EF4-FFF2-40B4-BE49-F238E27FC236}">
                    <a16:creationId xmlns:a16="http://schemas.microsoft.com/office/drawing/2014/main" id="{7B4E720D-17AD-A98A-9CEC-22CECC792F93}"/>
                  </a:ext>
                </a:extLst>
              </p:cNvPr>
              <p:cNvSpPr txBox="1">
                <a:spLocks noRot="1" noChangeAspect="1" noMove="1" noResize="1" noEditPoints="1" noAdjustHandles="1" noChangeArrowheads="1" noChangeShapeType="1" noTextEdit="1"/>
              </p:cNvSpPr>
              <p:nvPr/>
            </p:nvSpPr>
            <p:spPr>
              <a:xfrm>
                <a:off x="1348740" y="2258225"/>
                <a:ext cx="1977390" cy="2769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B00BC85-04A8-730F-0E45-F205D1D62906}"/>
                  </a:ext>
                </a:extLst>
              </p:cNvPr>
              <p:cNvSpPr txBox="1"/>
              <p:nvPr/>
            </p:nvSpPr>
            <p:spPr>
              <a:xfrm>
                <a:off x="876300" y="2508155"/>
                <a:ext cx="457200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200" smtClean="0">
                          <a:solidFill>
                            <a:schemeClr val="tx1"/>
                          </a:solidFill>
                        </a:rPr>
                        <m:t>therefore</m:t>
                      </m:r>
                      <m:r>
                        <m:rPr>
                          <m:nor/>
                        </m:rPr>
                        <a:rPr lang="en-US" sz="1200" smtClean="0">
                          <a:solidFill>
                            <a:schemeClr val="tx1"/>
                          </a:solidFill>
                        </a:rPr>
                        <m:t>:</m:t>
                      </m:r>
                      <m:r>
                        <m:rPr>
                          <m:nor/>
                        </m:rPr>
                        <a:rPr lang="en-US" sz="1200" i="1" smtClean="0">
                          <a:solidFill>
                            <a:schemeClr val="tx1"/>
                          </a:solidFill>
                        </a:rPr>
                        <m:t> </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𝐴𝑉</m:t>
                      </m:r>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m:rPr>
                                  <m:nor/>
                                </m:rPr>
                                <a:rPr lang="en-US" sz="1200">
                                  <a:solidFill>
                                    <a:schemeClr val="tx1"/>
                                  </a:solidFill>
                                </a:rPr>
                                <m:t>anbc</m:t>
                              </m:r>
                              <m:r>
                                <m:rPr>
                                  <m:nor/>
                                </m:rPr>
                                <a:rPr lang="en-US" sz="1200" i="1">
                                  <a:solidFill>
                                    <a:schemeClr val="tx1"/>
                                  </a:solidFill>
                                </a:rPr>
                                <m:t> </m:t>
                              </m:r>
                            </m:sub>
                          </m:sSub>
                        </m:e>
                      </m:d>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a:solidFill>
                                    <a:schemeClr val="tx1"/>
                                  </a:solidFill>
                                  <a:latin typeface="Cambria Math" panose="02040503050406030204" pitchFamily="18" charset="0"/>
                                </a:rPr>
                                <m:t>0</m:t>
                              </m:r>
                            </m:sub>
                          </m:sSub>
                        </m:e>
                      </m:d>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𝑑</m:t>
                              </m:r>
                            </m:e>
                            <m:sub>
                              <m:r>
                                <a:rPr lang="en-US" sz="1200" i="1">
                                  <a:solidFill>
                                    <a:schemeClr val="tx1"/>
                                  </a:solidFill>
                                  <a:latin typeface="Cambria Math" panose="02040503050406030204" pitchFamily="18" charset="0"/>
                                </a:rPr>
                                <m:t>𝑡</m:t>
                              </m:r>
                            </m:sub>
                          </m:sSub>
                        </m:e>
                      </m:d>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oMath>
                  </m:oMathPara>
                </a14:m>
                <a:endParaRPr lang="en-US" sz="1200" dirty="0"/>
              </a:p>
            </p:txBody>
          </p:sp>
        </mc:Choice>
        <mc:Fallback xmlns="">
          <p:sp>
            <p:nvSpPr>
              <p:cNvPr id="14" name="TextBox 13">
                <a:extLst>
                  <a:ext uri="{FF2B5EF4-FFF2-40B4-BE49-F238E27FC236}">
                    <a16:creationId xmlns:a16="http://schemas.microsoft.com/office/drawing/2014/main" id="{6B00BC85-04A8-730F-0E45-F205D1D62906}"/>
                  </a:ext>
                </a:extLst>
              </p:cNvPr>
              <p:cNvSpPr txBox="1">
                <a:spLocks noRot="1" noChangeAspect="1" noMove="1" noResize="1" noEditPoints="1" noAdjustHandles="1" noChangeArrowheads="1" noChangeShapeType="1" noTextEdit="1"/>
              </p:cNvSpPr>
              <p:nvPr/>
            </p:nvSpPr>
            <p:spPr>
              <a:xfrm>
                <a:off x="876300" y="2508155"/>
                <a:ext cx="4572000" cy="307264"/>
              </a:xfrm>
              <a:prstGeom prst="rect">
                <a:avLst/>
              </a:prstGeom>
              <a:blipFill>
                <a:blip r:embed="rId6"/>
                <a:stretch>
                  <a:fillRect b="-196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1BFF06D4-72D3-5B1A-0A4D-C258A081639F}"/>
              </a:ext>
            </a:extLst>
          </p:cNvPr>
          <p:cNvSpPr txBox="1"/>
          <p:nvPr/>
        </p:nvSpPr>
        <p:spPr>
          <a:xfrm>
            <a:off x="876300" y="2854011"/>
            <a:ext cx="5219700" cy="461665"/>
          </a:xfrm>
          <a:prstGeom prst="rect">
            <a:avLst/>
          </a:prstGeom>
          <a:noFill/>
        </p:spPr>
        <p:txBody>
          <a:bodyPr wrap="square">
            <a:spAutoFit/>
          </a:bodyPr>
          <a:lstStyle/>
          <a:p>
            <a:pPr marL="171450" indent="-171450">
              <a:buClr>
                <a:srgbClr val="FF0000"/>
              </a:buClr>
              <a:buFont typeface="Wingdings" panose="05000000000000000000" pitchFamily="2" charset="2"/>
              <a:buChar char="Ø"/>
            </a:pPr>
            <a:r>
              <a:rPr lang="en-US" sz="1200" dirty="0"/>
              <a:t>The "ideal" secondary voltages as a function of the secondary terminal voltages are: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A7CC5A0-7604-14F2-7CE1-8CB3D18AB2D0}"/>
                  </a:ext>
                </a:extLst>
              </p:cNvPr>
              <p:cNvSpPr txBox="1"/>
              <p:nvPr/>
            </p:nvSpPr>
            <p:spPr>
              <a:xfrm>
                <a:off x="666750" y="3313210"/>
                <a:ext cx="4572000" cy="3075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𝐷</m:t>
                                  </m:r>
                                </m:e>
                                <m:sub>
                                  <m:r>
                                    <a:rPr lang="en-US" sz="1200" i="1">
                                      <a:solidFill>
                                        <a:schemeClr val="tx1"/>
                                      </a:solidFill>
                                      <a:latin typeface="Cambria Math" panose="02040503050406030204" pitchFamily="18" charset="0"/>
                                    </a:rPr>
                                    <m:t>𝑎</m:t>
                                  </m:r>
                                  <m:r>
                                    <a:rPr lang="en-US" sz="1200" b="0" i="1" smtClean="0">
                                      <a:solidFill>
                                        <a:schemeClr val="tx1"/>
                                      </a:solidFill>
                                      <a:latin typeface="Cambria Math" panose="02040503050406030204" pitchFamily="18" charset="0"/>
                                    </a:rPr>
                                    <m:t>𝑏𝑐</m:t>
                                  </m:r>
                                </m:sub>
                              </m:sSub>
                            </m:sub>
                          </m:sSub>
                        </m:e>
                      </m:d>
                    </m:oMath>
                  </m:oMathPara>
                </a14:m>
                <a:endParaRPr lang="en-US" sz="1200" dirty="0">
                  <a:solidFill>
                    <a:schemeClr val="tx1"/>
                  </a:solidFill>
                </a:endParaRPr>
              </a:p>
            </p:txBody>
          </p:sp>
        </mc:Choice>
        <mc:Fallback xmlns="">
          <p:sp>
            <p:nvSpPr>
              <p:cNvPr id="20" name="TextBox 19">
                <a:extLst>
                  <a:ext uri="{FF2B5EF4-FFF2-40B4-BE49-F238E27FC236}">
                    <a16:creationId xmlns:a16="http://schemas.microsoft.com/office/drawing/2014/main" id="{8A7CC5A0-7604-14F2-7CE1-8CB3D18AB2D0}"/>
                  </a:ext>
                </a:extLst>
              </p:cNvPr>
              <p:cNvSpPr txBox="1">
                <a:spLocks noRot="1" noChangeAspect="1" noMove="1" noResize="1" noEditPoints="1" noAdjustHandles="1" noChangeArrowheads="1" noChangeShapeType="1" noTextEdit="1"/>
              </p:cNvSpPr>
              <p:nvPr/>
            </p:nvSpPr>
            <p:spPr>
              <a:xfrm>
                <a:off x="666750" y="3313210"/>
                <a:ext cx="4572000" cy="30758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255F0F-E212-A50E-94AE-2F266622529C}"/>
                  </a:ext>
                </a:extLst>
              </p:cNvPr>
              <p:cNvSpPr txBox="1"/>
              <p:nvPr/>
            </p:nvSpPr>
            <p:spPr>
              <a:xfrm>
                <a:off x="1560195" y="3630424"/>
                <a:ext cx="3204210" cy="3149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oMath>
                  </m:oMathPara>
                </a14:m>
                <a:endParaRPr lang="en-US" sz="1200" i="1" dirty="0"/>
              </a:p>
            </p:txBody>
          </p:sp>
        </mc:Choice>
        <mc:Fallback xmlns="">
          <p:sp>
            <p:nvSpPr>
              <p:cNvPr id="22" name="TextBox 21">
                <a:extLst>
                  <a:ext uri="{FF2B5EF4-FFF2-40B4-BE49-F238E27FC236}">
                    <a16:creationId xmlns:a16="http://schemas.microsoft.com/office/drawing/2014/main" id="{F1255F0F-E212-A50E-94AE-2F266622529C}"/>
                  </a:ext>
                </a:extLst>
              </p:cNvPr>
              <p:cNvSpPr txBox="1">
                <a:spLocks noRot="1" noChangeAspect="1" noMove="1" noResize="1" noEditPoints="1" noAdjustHandles="1" noChangeArrowheads="1" noChangeShapeType="1" noTextEdit="1"/>
              </p:cNvSpPr>
              <p:nvPr/>
            </p:nvSpPr>
            <p:spPr>
              <a:xfrm>
                <a:off x="1560195" y="3630424"/>
                <a:ext cx="3204210" cy="314958"/>
              </a:xfrm>
              <a:prstGeom prst="rect">
                <a:avLst/>
              </a:prstGeom>
              <a:blipFill>
                <a:blip r:embed="rId8"/>
                <a:stretch>
                  <a:fillRect b="-3922"/>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771B7CD1-1974-5F9A-C00B-61253E8B2EEE}"/>
              </a:ext>
            </a:extLst>
          </p:cNvPr>
          <p:cNvSpPr txBox="1"/>
          <p:nvPr/>
        </p:nvSpPr>
        <p:spPr>
          <a:xfrm>
            <a:off x="4842498" y="1856566"/>
            <a:ext cx="527709" cy="338554"/>
          </a:xfrm>
          <a:prstGeom prst="rect">
            <a:avLst/>
          </a:prstGeom>
          <a:noFill/>
        </p:spPr>
        <p:txBody>
          <a:bodyPr wrap="none" rtlCol="0">
            <a:spAutoFit/>
          </a:bodyPr>
          <a:lstStyle/>
          <a:p>
            <a:r>
              <a:rPr lang="en-US" sz="1600" dirty="0"/>
              <a:t>(24)</a:t>
            </a:r>
          </a:p>
        </p:txBody>
      </p:sp>
      <p:sp>
        <p:nvSpPr>
          <p:cNvPr id="26" name="TextBox 25">
            <a:extLst>
              <a:ext uri="{FF2B5EF4-FFF2-40B4-BE49-F238E27FC236}">
                <a16:creationId xmlns:a16="http://schemas.microsoft.com/office/drawing/2014/main" id="{514FFB3D-FA0D-A044-CF1B-6EF34DE7B20E}"/>
              </a:ext>
            </a:extLst>
          </p:cNvPr>
          <p:cNvSpPr txBox="1"/>
          <p:nvPr/>
        </p:nvSpPr>
        <p:spPr>
          <a:xfrm>
            <a:off x="4920591" y="3396174"/>
            <a:ext cx="527709" cy="338554"/>
          </a:xfrm>
          <a:prstGeom prst="rect">
            <a:avLst/>
          </a:prstGeom>
          <a:noFill/>
        </p:spPr>
        <p:txBody>
          <a:bodyPr wrap="none" rtlCol="0">
            <a:spAutoFit/>
          </a:bodyPr>
          <a:lstStyle/>
          <a:p>
            <a:r>
              <a:rPr lang="en-US" sz="1600" dirty="0"/>
              <a:t>(25)</a:t>
            </a:r>
          </a:p>
        </p:txBody>
      </p:sp>
      <p:sp>
        <p:nvSpPr>
          <p:cNvPr id="27" name="TextBox 26">
            <a:extLst>
              <a:ext uri="{FF2B5EF4-FFF2-40B4-BE49-F238E27FC236}">
                <a16:creationId xmlns:a16="http://schemas.microsoft.com/office/drawing/2014/main" id="{9EDE8964-B0D3-CC9E-A555-9D377E0EE827}"/>
              </a:ext>
            </a:extLst>
          </p:cNvPr>
          <p:cNvSpPr txBox="1"/>
          <p:nvPr/>
        </p:nvSpPr>
        <p:spPr>
          <a:xfrm>
            <a:off x="876300" y="4093181"/>
            <a:ext cx="5219700" cy="276999"/>
          </a:xfrm>
          <a:prstGeom prst="rect">
            <a:avLst/>
          </a:prstGeom>
          <a:noFill/>
        </p:spPr>
        <p:txBody>
          <a:bodyPr wrap="square">
            <a:spAutoFit/>
          </a:bodyPr>
          <a:lstStyle/>
          <a:p>
            <a:pPr marL="171450" indent="-171450">
              <a:buClr>
                <a:srgbClr val="FF0000"/>
              </a:buClr>
              <a:buFont typeface="Wingdings" panose="05000000000000000000" pitchFamily="2" charset="2"/>
              <a:buChar char="Ø"/>
            </a:pPr>
            <a:r>
              <a:rPr lang="en-US" sz="1200" dirty="0"/>
              <a:t>Substitute Eqn. (25) in Eqn. in (24)</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057557A-F356-FE63-B9C6-9F470856AB97}"/>
                  </a:ext>
                </a:extLst>
              </p:cNvPr>
              <p:cNvSpPr txBox="1"/>
              <p:nvPr/>
            </p:nvSpPr>
            <p:spPr>
              <a:xfrm>
                <a:off x="1390650" y="4335162"/>
                <a:ext cx="457200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𝐴𝑉</m:t>
                          </m:r>
                        </m:e>
                      </m:d>
                      <m:r>
                        <a:rPr lang="en-US" sz="1200" i="0">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𝐷𝑑</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𝑑</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oMath>
                  </m:oMathPara>
                </a14:m>
                <a:endParaRPr lang="en-US" sz="1200" dirty="0">
                  <a:solidFill>
                    <a:schemeClr val="tx1"/>
                  </a:solidFill>
                </a:endParaRPr>
              </a:p>
            </p:txBody>
          </p:sp>
        </mc:Choice>
        <mc:Fallback xmlns="">
          <p:sp>
            <p:nvSpPr>
              <p:cNvPr id="30" name="TextBox 29">
                <a:extLst>
                  <a:ext uri="{FF2B5EF4-FFF2-40B4-BE49-F238E27FC236}">
                    <a16:creationId xmlns:a16="http://schemas.microsoft.com/office/drawing/2014/main" id="{1057557A-F356-FE63-B9C6-9F470856AB97}"/>
                  </a:ext>
                </a:extLst>
              </p:cNvPr>
              <p:cNvSpPr txBox="1">
                <a:spLocks noRot="1" noChangeAspect="1" noMove="1" noResize="1" noEditPoints="1" noAdjustHandles="1" noChangeArrowheads="1" noChangeShapeType="1" noTextEdit="1"/>
              </p:cNvSpPr>
              <p:nvPr/>
            </p:nvSpPr>
            <p:spPr>
              <a:xfrm>
                <a:off x="1390650" y="4335162"/>
                <a:ext cx="4572000" cy="3072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61EB8E5-4133-536A-47BB-AF1831DC2284}"/>
                  </a:ext>
                </a:extLst>
              </p:cNvPr>
              <p:cNvSpPr txBox="1"/>
              <p:nvPr/>
            </p:nvSpPr>
            <p:spPr>
              <a:xfrm>
                <a:off x="1276351" y="4642426"/>
                <a:ext cx="515874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𝐴𝑉</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𝐴𝑉</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𝐷𝑑</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0">
                                      <a:solidFill>
                                        <a:schemeClr val="tx1"/>
                                      </a:solidFill>
                                      <a:latin typeface="Cambria Math" panose="02040503050406030204" pitchFamily="18" charset="0"/>
                                    </a:rPr>
                                    <m:t>0</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𝑑</m:t>
                                  </m:r>
                                </m:e>
                                <m:sub>
                                  <m:r>
                                    <a:rPr lang="en-US" sz="1200" i="1">
                                      <a:solidFill>
                                        <a:schemeClr val="tx1"/>
                                      </a:solidFill>
                                      <a:latin typeface="Cambria Math" panose="02040503050406030204" pitchFamily="18" charset="0"/>
                                    </a:rPr>
                                    <m:t>𝑡</m:t>
                                  </m:r>
                                </m:sub>
                              </m:sSub>
                            </m:e>
                          </m:d>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oMath>
                  </m:oMathPara>
                </a14:m>
                <a:endParaRPr lang="en-US" sz="1200" dirty="0">
                  <a:solidFill>
                    <a:schemeClr val="tx1"/>
                  </a:solidFill>
                </a:endParaRPr>
              </a:p>
            </p:txBody>
          </p:sp>
        </mc:Choice>
        <mc:Fallback xmlns="">
          <p:sp>
            <p:nvSpPr>
              <p:cNvPr id="32" name="TextBox 31">
                <a:extLst>
                  <a:ext uri="{FF2B5EF4-FFF2-40B4-BE49-F238E27FC236}">
                    <a16:creationId xmlns:a16="http://schemas.microsoft.com/office/drawing/2014/main" id="{A61EB8E5-4133-536A-47BB-AF1831DC2284}"/>
                  </a:ext>
                </a:extLst>
              </p:cNvPr>
              <p:cNvSpPr txBox="1">
                <a:spLocks noRot="1" noChangeAspect="1" noMove="1" noResize="1" noEditPoints="1" noAdjustHandles="1" noChangeArrowheads="1" noChangeShapeType="1" noTextEdit="1"/>
              </p:cNvSpPr>
              <p:nvPr/>
            </p:nvSpPr>
            <p:spPr>
              <a:xfrm>
                <a:off x="1276351" y="4642426"/>
                <a:ext cx="5158740" cy="3072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68C2A09-A2A7-6029-F83E-5171C60395A1}"/>
                  </a:ext>
                </a:extLst>
              </p:cNvPr>
              <p:cNvSpPr txBox="1"/>
              <p:nvPr/>
            </p:nvSpPr>
            <p:spPr>
              <a:xfrm>
                <a:off x="962501" y="4913426"/>
                <a:ext cx="856298"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1200" smtClean="0">
                          <a:effectLst/>
                          <a:latin typeface="Georgia" panose="02040502050405020303" pitchFamily="18" charset="0"/>
                          <a:ea typeface="Calibri" panose="020F0502020204030204" pitchFamily="34" charset="0"/>
                          <a:cs typeface="Times New Roman" panose="02020603050405020304" pitchFamily="18" charset="0"/>
                        </a:rPr>
                        <m:t>therefore</m:t>
                      </m:r>
                      <m:r>
                        <m:rPr>
                          <m:nor/>
                        </m:rPr>
                        <a:rPr lang="en-US" sz="1200" smtClean="0">
                          <a:effectLst/>
                          <a:latin typeface="Georgia" panose="02040502050405020303" pitchFamily="18" charset="0"/>
                          <a:ea typeface="Calibri" panose="020F0502020204030204" pitchFamily="34" charset="0"/>
                          <a:cs typeface="Times New Roman" panose="02020603050405020304" pitchFamily="18" charset="0"/>
                        </a:rPr>
                        <m:t>:</m:t>
                      </m:r>
                      <m:r>
                        <m:rPr>
                          <m:nor/>
                        </m:rPr>
                        <a:rPr lang="en-US" sz="1200" i="1" smtClean="0">
                          <a:effectLst/>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1200" dirty="0"/>
              </a:p>
            </p:txBody>
          </p:sp>
        </mc:Choice>
        <mc:Fallback xmlns="">
          <p:sp>
            <p:nvSpPr>
              <p:cNvPr id="34" name="TextBox 33">
                <a:extLst>
                  <a:ext uri="{FF2B5EF4-FFF2-40B4-BE49-F238E27FC236}">
                    <a16:creationId xmlns:a16="http://schemas.microsoft.com/office/drawing/2014/main" id="{668C2A09-A2A7-6029-F83E-5171C60395A1}"/>
                  </a:ext>
                </a:extLst>
              </p:cNvPr>
              <p:cNvSpPr txBox="1">
                <a:spLocks noRot="1" noChangeAspect="1" noMove="1" noResize="1" noEditPoints="1" noAdjustHandles="1" noChangeArrowheads="1" noChangeShapeType="1" noTextEdit="1"/>
              </p:cNvSpPr>
              <p:nvPr/>
            </p:nvSpPr>
            <p:spPr>
              <a:xfrm>
                <a:off x="962501" y="4913426"/>
                <a:ext cx="856298"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6AC3FD9-9C49-0ACA-76BB-A10527927A6D}"/>
                  </a:ext>
                </a:extLst>
              </p:cNvPr>
              <p:cNvSpPr txBox="1"/>
              <p:nvPr/>
            </p:nvSpPr>
            <p:spPr>
              <a:xfrm>
                <a:off x="1454467" y="5111014"/>
                <a:ext cx="273939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𝑎</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𝑏</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m:t>
                              </m:r>
                            </m:sub>
                          </m:sSub>
                        </m:e>
                      </m:d>
                    </m:oMath>
                  </m:oMathPara>
                </a14:m>
                <a:endParaRPr lang="en-US" sz="1200" dirty="0">
                  <a:solidFill>
                    <a:schemeClr val="tx1"/>
                  </a:solidFill>
                </a:endParaRPr>
              </a:p>
            </p:txBody>
          </p:sp>
        </mc:Choice>
        <mc:Fallback xmlns="">
          <p:sp>
            <p:nvSpPr>
              <p:cNvPr id="36" name="TextBox 35">
                <a:extLst>
                  <a:ext uri="{FF2B5EF4-FFF2-40B4-BE49-F238E27FC236}">
                    <a16:creationId xmlns:a16="http://schemas.microsoft.com/office/drawing/2014/main" id="{26AC3FD9-9C49-0ACA-76BB-A10527927A6D}"/>
                  </a:ext>
                </a:extLst>
              </p:cNvPr>
              <p:cNvSpPr txBox="1">
                <a:spLocks noRot="1" noChangeAspect="1" noMove="1" noResize="1" noEditPoints="1" noAdjustHandles="1" noChangeArrowheads="1" noChangeShapeType="1" noTextEdit="1"/>
              </p:cNvSpPr>
              <p:nvPr/>
            </p:nvSpPr>
            <p:spPr>
              <a:xfrm>
                <a:off x="1454467" y="5111014"/>
                <a:ext cx="2739390" cy="307264"/>
              </a:xfrm>
              <a:prstGeom prst="rect">
                <a:avLst/>
              </a:prstGeom>
              <a:blipFill>
                <a:blip r:embed="rId12"/>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817B8BEA-69E0-20B3-DC7B-549E4FEA9636}"/>
              </a:ext>
            </a:extLst>
          </p:cNvPr>
          <p:cNvSpPr txBox="1"/>
          <p:nvPr/>
        </p:nvSpPr>
        <p:spPr>
          <a:xfrm>
            <a:off x="4162329" y="5110501"/>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56A02D0-B897-EFBE-F232-9B22C8A311FE}"/>
                  </a:ext>
                </a:extLst>
              </p:cNvPr>
              <p:cNvSpPr txBox="1"/>
              <p:nvPr/>
            </p:nvSpPr>
            <p:spPr>
              <a:xfrm>
                <a:off x="4842498" y="5141279"/>
                <a:ext cx="9525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𝑎</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𝐴𝑉</m:t>
                          </m:r>
                        </m:e>
                      </m:d>
                    </m:oMath>
                  </m:oMathPara>
                </a14:m>
                <a:endParaRPr lang="en-US" sz="1200" dirty="0">
                  <a:solidFill>
                    <a:schemeClr val="tx1"/>
                  </a:solidFill>
                </a:endParaRPr>
              </a:p>
            </p:txBody>
          </p:sp>
        </mc:Choice>
        <mc:Fallback xmlns="">
          <p:sp>
            <p:nvSpPr>
              <p:cNvPr id="39" name="TextBox 38">
                <a:extLst>
                  <a:ext uri="{FF2B5EF4-FFF2-40B4-BE49-F238E27FC236}">
                    <a16:creationId xmlns:a16="http://schemas.microsoft.com/office/drawing/2014/main" id="{656A02D0-B897-EFBE-F232-9B22C8A311FE}"/>
                  </a:ext>
                </a:extLst>
              </p:cNvPr>
              <p:cNvSpPr txBox="1">
                <a:spLocks noRot="1" noChangeAspect="1" noMove="1" noResize="1" noEditPoints="1" noAdjustHandles="1" noChangeArrowheads="1" noChangeShapeType="1" noTextEdit="1"/>
              </p:cNvSpPr>
              <p:nvPr/>
            </p:nvSpPr>
            <p:spPr>
              <a:xfrm>
                <a:off x="4842498" y="5141279"/>
                <a:ext cx="952500"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330D0B3-DFF6-C5F4-F53F-9D9540A3D1A1}"/>
                  </a:ext>
                </a:extLst>
              </p:cNvPr>
              <p:cNvSpPr txBox="1"/>
              <p:nvPr/>
            </p:nvSpPr>
            <p:spPr>
              <a:xfrm>
                <a:off x="4030980" y="5435864"/>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𝑏</m:t>
                              </m:r>
                            </m:e>
                            <m:sub>
                              <m:r>
                                <a:rPr lang="en-US" sz="1200" i="1">
                                  <a:solidFill>
                                    <a:schemeClr val="tx1"/>
                                  </a:solidFill>
                                  <a:latin typeface="Cambria Math" panose="02040503050406030204" pitchFamily="18" charset="0"/>
                                </a:rPr>
                                <m:t>𝑡</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𝐴𝑉</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𝐷𝑑</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0">
                                  <a:solidFill>
                                    <a:schemeClr val="tx1"/>
                                  </a:solidFill>
                                  <a:latin typeface="Cambria Math" panose="02040503050406030204" pitchFamily="18" charset="0"/>
                                </a:rPr>
                                <m:t>0</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𝑑</m:t>
                              </m:r>
                            </m:e>
                            <m:sub>
                              <m:r>
                                <a:rPr lang="en-US" sz="1200" i="1">
                                  <a:solidFill>
                                    <a:schemeClr val="tx1"/>
                                  </a:solidFill>
                                  <a:latin typeface="Cambria Math" panose="02040503050406030204" pitchFamily="18" charset="0"/>
                                </a:rPr>
                                <m:t>𝑡</m:t>
                              </m:r>
                            </m:sub>
                          </m:sSub>
                        </m:e>
                      </m:d>
                    </m:oMath>
                  </m:oMathPara>
                </a14:m>
                <a:endParaRPr lang="en-US" sz="1200" dirty="0">
                  <a:solidFill>
                    <a:schemeClr val="tx1"/>
                  </a:solidFill>
                </a:endParaRPr>
              </a:p>
            </p:txBody>
          </p:sp>
        </mc:Choice>
        <mc:Fallback xmlns="">
          <p:sp>
            <p:nvSpPr>
              <p:cNvPr id="42" name="TextBox 41">
                <a:extLst>
                  <a:ext uri="{FF2B5EF4-FFF2-40B4-BE49-F238E27FC236}">
                    <a16:creationId xmlns:a16="http://schemas.microsoft.com/office/drawing/2014/main" id="{A330D0B3-DFF6-C5F4-F53F-9D9540A3D1A1}"/>
                  </a:ext>
                </a:extLst>
              </p:cNvPr>
              <p:cNvSpPr txBox="1">
                <a:spLocks noRot="1" noChangeAspect="1" noMove="1" noResize="1" noEditPoints="1" noAdjustHandles="1" noChangeArrowheads="1" noChangeShapeType="1" noTextEdit="1"/>
              </p:cNvSpPr>
              <p:nvPr/>
            </p:nvSpPr>
            <p:spPr>
              <a:xfrm>
                <a:off x="4030980" y="5435864"/>
                <a:ext cx="4572000" cy="276999"/>
              </a:xfrm>
              <a:prstGeom prst="rect">
                <a:avLst/>
              </a:prstGeom>
              <a:blipFill>
                <a:blip r:embed="rId14"/>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31D1619A-5C0C-3346-4AAD-F476187AC063}"/>
              </a:ext>
            </a:extLst>
          </p:cNvPr>
          <p:cNvSpPr txBox="1"/>
          <p:nvPr/>
        </p:nvSpPr>
        <p:spPr>
          <a:xfrm>
            <a:off x="6949441" y="4488794"/>
            <a:ext cx="527709" cy="338554"/>
          </a:xfrm>
          <a:prstGeom prst="rect">
            <a:avLst/>
          </a:prstGeom>
          <a:noFill/>
        </p:spPr>
        <p:txBody>
          <a:bodyPr wrap="none" rtlCol="0">
            <a:spAutoFit/>
          </a:bodyPr>
          <a:lstStyle/>
          <a:p>
            <a:r>
              <a:rPr lang="en-US" sz="1600" dirty="0"/>
              <a:t>(26)</a:t>
            </a:r>
          </a:p>
        </p:txBody>
      </p:sp>
    </p:spTree>
    <p:extLst>
      <p:ext uri="{BB962C8B-B14F-4D97-AF65-F5344CB8AC3E}">
        <p14:creationId xmlns:p14="http://schemas.microsoft.com/office/powerpoint/2010/main" val="225412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28</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929051"/>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Backward Sweep</a:t>
            </a:r>
          </a:p>
        </p:txBody>
      </p:sp>
      <p:sp>
        <p:nvSpPr>
          <p:cNvPr id="3" name="TextBox 2">
            <a:extLst>
              <a:ext uri="{FF2B5EF4-FFF2-40B4-BE49-F238E27FC236}">
                <a16:creationId xmlns:a16="http://schemas.microsoft.com/office/drawing/2014/main" id="{EFF7D358-837D-8A70-70EB-447914A4F549}"/>
              </a:ext>
            </a:extLst>
          </p:cNvPr>
          <p:cNvSpPr txBox="1"/>
          <p:nvPr/>
        </p:nvSpPr>
        <p:spPr>
          <a:xfrm>
            <a:off x="781050" y="1311847"/>
            <a:ext cx="4572000" cy="2923877"/>
          </a:xfrm>
          <a:prstGeom prst="rect">
            <a:avLst/>
          </a:prstGeom>
          <a:noFill/>
        </p:spPr>
        <p:txBody>
          <a:bodyPr wrap="square">
            <a:spAutoFit/>
          </a:bodyPr>
          <a:lstStyle/>
          <a:p>
            <a:pPr>
              <a:buClr>
                <a:srgbClr val="FF0000"/>
              </a:buClr>
            </a:pPr>
            <a:r>
              <a:rPr lang="en-US" sz="1400" b="1" u="sng" dirty="0"/>
              <a:t>Note:</a:t>
            </a:r>
          </a:p>
          <a:p>
            <a:pPr>
              <a:buClr>
                <a:srgbClr val="FF0000"/>
              </a:buClr>
            </a:pPr>
            <a:endParaRPr lang="en-US" sz="1400" dirty="0"/>
          </a:p>
          <a:p>
            <a:pPr marL="171450" indent="-171450" algn="just">
              <a:spcBef>
                <a:spcPts val="600"/>
              </a:spcBef>
              <a:spcAft>
                <a:spcPts val="600"/>
              </a:spcAft>
              <a:buClr>
                <a:srgbClr val="FF0000"/>
              </a:buClr>
              <a:buFont typeface="Wingdings" panose="05000000000000000000" pitchFamily="2" charset="2"/>
              <a:buChar char="Ø"/>
            </a:pPr>
            <a:r>
              <a:rPr lang="en-US" sz="1400" dirty="0"/>
              <a:t>Normally on the backward sweep the node voltages are not computed using Eqn. (26).</a:t>
            </a:r>
          </a:p>
          <a:p>
            <a:pPr marL="171450" indent="-171450" algn="just">
              <a:spcBef>
                <a:spcPts val="600"/>
              </a:spcBef>
              <a:spcAft>
                <a:spcPts val="600"/>
              </a:spcAft>
              <a:buClr>
                <a:srgbClr val="FF0000"/>
              </a:buClr>
              <a:buFont typeface="Wingdings" panose="05000000000000000000" pitchFamily="2" charset="2"/>
              <a:buChar char="Ø"/>
            </a:pPr>
            <a:r>
              <a:rPr lang="en-US" sz="1400" dirty="0"/>
              <a:t>Only the currents are calculated back to the source.</a:t>
            </a:r>
          </a:p>
          <a:p>
            <a:pPr marL="171450" indent="-171450" algn="just">
              <a:spcBef>
                <a:spcPts val="600"/>
              </a:spcBef>
              <a:spcAft>
                <a:spcPts val="600"/>
              </a:spcAft>
              <a:buClr>
                <a:srgbClr val="FF0000"/>
              </a:buClr>
              <a:buFont typeface="Wingdings" panose="05000000000000000000" pitchFamily="2" charset="2"/>
              <a:buChar char="Ø"/>
            </a:pPr>
            <a:r>
              <a:rPr lang="en-US" sz="1400" dirty="0"/>
              <a:t>However, as a check to confirm the final results of the power-flow program, Eqn. (26) using the computed secondary voltages and currents is used to confirm that the source voltages are the same as that which were used in the forward sweep</a:t>
            </a:r>
          </a:p>
          <a:p>
            <a:pPr>
              <a:buClr>
                <a:srgbClr val="FF0000"/>
              </a:buClr>
            </a:pPr>
            <a:endParaRPr lang="en-US" sz="1400" dirty="0"/>
          </a:p>
        </p:txBody>
      </p:sp>
    </p:spTree>
    <p:extLst>
      <p:ext uri="{BB962C8B-B14F-4D97-AF65-F5344CB8AC3E}">
        <p14:creationId xmlns:p14="http://schemas.microsoft.com/office/powerpoint/2010/main" val="3443631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29</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929051"/>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Summary  of the Equation Derived: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FF7D358-837D-8A70-70EB-447914A4F549}"/>
                  </a:ext>
                </a:extLst>
              </p:cNvPr>
              <p:cNvSpPr txBox="1"/>
              <p:nvPr/>
            </p:nvSpPr>
            <p:spPr>
              <a:xfrm>
                <a:off x="781050" y="1311847"/>
                <a:ext cx="4819650" cy="4113177"/>
              </a:xfrm>
              <a:prstGeom prst="rect">
                <a:avLst/>
              </a:prstGeom>
              <a:noFill/>
            </p:spPr>
            <p:txBody>
              <a:bodyPr wrap="square">
                <a:spAutoFit/>
              </a:bodyPr>
              <a:lstStyle/>
              <a:p>
                <a:pPr marL="171450" marR="0" indent="-171450">
                  <a:spcBef>
                    <a:spcPts val="600"/>
                  </a:spcBef>
                  <a:spcAft>
                    <a:spcPts val="1200"/>
                  </a:spcAft>
                  <a:buClr>
                    <a:srgbClr val="FF0000"/>
                  </a:buClr>
                  <a:buFont typeface="Wingdings" panose="05000000000000000000" pitchFamily="2" charset="2"/>
                  <a:buChar char="Ø"/>
                </a:pPr>
                <a:r>
                  <a:rPr lang="en-US" sz="1200" dirty="0">
                    <a:effectLst/>
                    <a:latin typeface="+mn-lt"/>
                    <a:ea typeface="Calibri" panose="020F0502020204030204" pitchFamily="34" charset="0"/>
                    <a:cs typeface="Times New Roman" panose="02020603050405020304" pitchFamily="18" charset="0"/>
                  </a:rPr>
                  <a:t>It is important to note that the turn's ratio is given by:</a:t>
                </a:r>
              </a:p>
              <a:p>
                <a:pPr marL="0" marR="0">
                  <a:spcBef>
                    <a:spcPts val="600"/>
                  </a:spcBef>
                  <a:spcAft>
                    <a:spcPts val="120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200" i="1">
                              <a:effectLst/>
                              <a:latin typeface="Cambria Math" panose="02040503050406030204" pitchFamily="18" charset="0"/>
                              <a:ea typeface="Calibri" panose="020F0502020204030204" pitchFamily="34" charset="0"/>
                              <a:cs typeface="Times New Roman" panose="02020603050405020304" pitchFamily="18" charset="0"/>
                            </a:rPr>
                            <m:t>𝑘𝑉𝐿</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h𝑖</m:t>
                              </m:r>
                            </m:sub>
                          </m:sSub>
                        </m:num>
                        <m:den>
                          <m:r>
                            <a:rPr lang="en-US" sz="1200" i="1">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𝑙𝑜</m:t>
                                  </m:r>
                                </m:sub>
                              </m:sSub>
                            </m:sub>
                          </m:sSub>
                        </m:den>
                      </m:f>
                    </m:oMath>
                  </m:oMathPara>
                </a14:m>
                <a:endParaRPr lang="en-US" sz="1200" dirty="0">
                  <a:effectLst/>
                  <a:latin typeface="+mn-lt"/>
                  <a:ea typeface="Calibri" panose="020F0502020204030204" pitchFamily="34" charset="0"/>
                  <a:cs typeface="Times New Roman" panose="02020603050405020304" pitchFamily="18" charset="0"/>
                </a:endParaRPr>
              </a:p>
              <a:p>
                <a:pPr marL="171450" marR="0" indent="-171450" algn="just">
                  <a:spcBef>
                    <a:spcPts val="600"/>
                  </a:spcBef>
                  <a:spcAft>
                    <a:spcPts val="1200"/>
                  </a:spcAft>
                  <a:buClr>
                    <a:srgbClr val="FF0000"/>
                  </a:buClr>
                  <a:buFont typeface="Wingdings" panose="05000000000000000000" pitchFamily="2" charset="2"/>
                  <a:buChar char="Ø"/>
                </a:pPr>
                <a:r>
                  <a:rPr lang="en-US" sz="1200" dirty="0">
                    <a:effectLst/>
                    <a:latin typeface="+mn-lt"/>
                    <a:ea typeface="Calibri" panose="020F0502020204030204" pitchFamily="34" charset="0"/>
                    <a:cs typeface="Times New Roman" panose="02020603050405020304" pitchFamily="18" charset="0"/>
                  </a:rPr>
                  <a:t>In the derivation of the forward and backward matrices, it was found that all of the matrices can be defined by the combination of matrices based upon basic circuit theory. The definitions are as follows:</a:t>
                </a:r>
              </a:p>
              <a:p>
                <a:pPr marR="0">
                  <a:spcBef>
                    <a:spcPts val="600"/>
                  </a:spcBef>
                  <a:spcAft>
                    <a:spcPts val="1200"/>
                  </a:spcAft>
                  <a:buClr>
                    <a:srgbClr val="FF0000"/>
                  </a:buClr>
                </a:pPr>
                <a14:m>
                  <m:oMath xmlns:m="http://schemas.openxmlformats.org/officeDocument/2006/math">
                    <m:d>
                      <m:dPr>
                        <m:begChr m:val="["/>
                        <m:endChr m:val="]"/>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𝐴𝑉</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effectLst/>
                    <a:latin typeface="+mn-lt"/>
                    <a:ea typeface="Calibri" panose="020F0502020204030204" pitchFamily="34" charset="0"/>
                    <a:cs typeface="Times New Roman" panose="02020603050405020304" pitchFamily="18" charset="0"/>
                  </a:rPr>
                  <a:t> </a:t>
                </a:r>
              </a:p>
              <a:p>
                <a:pPr marR="0">
                  <a:spcBef>
                    <a:spcPts val="600"/>
                  </a:spcBef>
                  <a:spcAft>
                    <a:spcPts val="1200"/>
                  </a:spcAft>
                  <a:buClr>
                    <a:srgbClr val="FF0000"/>
                  </a:buClr>
                </a:pPr>
                <a14:m>
                  <m:oMath xmlns:m="http://schemas.openxmlformats.org/officeDocument/2006/math">
                    <m:d>
                      <m:dPr>
                        <m:begChr m:val="["/>
                        <m:endChr m:val="]"/>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𝐴𝑉</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200">
                                <a:effectLst/>
                                <a:latin typeface="Cambria Math" panose="02040503050406030204" pitchFamily="18" charset="0"/>
                                <a:ea typeface="Calibri" panose="020F0502020204030204" pitchFamily="34" charset="0"/>
                                <a:cs typeface="Times New Roman" panose="02020603050405020304" pitchFamily="18" charset="0"/>
                              </a:rPr>
                              <m:t>0</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oMath>
                </a14:m>
                <a:r>
                  <a:rPr lang="en-US" sz="1200" dirty="0">
                    <a:effectLst/>
                    <a:latin typeface="+mn-lt"/>
                    <a:ea typeface="Calibri" panose="020F0502020204030204" pitchFamily="34" charset="0"/>
                    <a:cs typeface="Times New Roman" panose="02020603050405020304" pitchFamily="18" charset="0"/>
                  </a:rPr>
                  <a:t> </a:t>
                </a:r>
              </a:p>
              <a:p>
                <a:pPr marR="0">
                  <a:spcBef>
                    <a:spcPts val="600"/>
                  </a:spcBef>
                  <a:spcAft>
                    <a:spcPts val="1200"/>
                  </a:spcAft>
                  <a:buClr>
                    <a:srgbClr val="FF0000"/>
                  </a:buClr>
                </a:pPr>
                <a14:m>
                  <m:oMath xmlns:m="http://schemas.openxmlformats.org/officeDocument/2006/math">
                    <m:d>
                      <m:dPr>
                        <m:begChr m:val="["/>
                        <m:endChr m:val="]"/>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𝐴𝐼</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latin typeface="+mn-lt"/>
                    <a:ea typeface="Calibri" panose="020F0502020204030204" pitchFamily="34" charset="0"/>
                    <a:cs typeface="Times New Roman" panose="02020603050405020304" pitchFamily="18" charset="0"/>
                  </a:rPr>
                  <a:t>  </a:t>
                </a:r>
              </a:p>
              <a:p>
                <a:pPr marR="0">
                  <a:spcBef>
                    <a:spcPts val="600"/>
                  </a:spcBef>
                  <a:spcAft>
                    <a:spcPts val="1200"/>
                  </a:spcAft>
                  <a:buClr>
                    <a:srgbClr val="FF0000"/>
                  </a:buClr>
                </a:pPr>
                <a14:m>
                  <m:oMath xmlns:m="http://schemas.openxmlformats.org/officeDocument/2006/math">
                    <m:d>
                      <m:dPr>
                        <m:begChr m:val="["/>
                        <m:endChr m:val="]"/>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𝐵𝑉</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latin typeface="+mn-lt"/>
                    <a:ea typeface="Calibri" panose="020F0502020204030204" pitchFamily="34" charset="0"/>
                    <a:cs typeface="Times New Roman" panose="02020603050405020304" pitchFamily="18" charset="0"/>
                  </a:rPr>
                  <a:t> </a:t>
                </a:r>
              </a:p>
              <a:p>
                <a:pPr marR="0">
                  <a:spcBef>
                    <a:spcPts val="600"/>
                  </a:spcBef>
                  <a:spcAft>
                    <a:spcPts val="1200"/>
                  </a:spcAft>
                  <a:buClr>
                    <a:srgbClr val="FF0000"/>
                  </a:buClr>
                </a:pPr>
                <a14:m>
                  <m:oMath xmlns:m="http://schemas.openxmlformats.org/officeDocument/2006/math">
                    <m:d>
                      <m:dPr>
                        <m:begChr m:val="["/>
                        <m:endChr m:val="]"/>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𝐵𝑉</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200">
                                <a:effectLst/>
                                <a:latin typeface="Cambria Math" panose="02040503050406030204" pitchFamily="18" charset="0"/>
                                <a:ea typeface="Calibri" panose="020F0502020204030204" pitchFamily="34" charset="0"/>
                                <a:cs typeface="Times New Roman" panose="02020603050405020304" pitchFamily="18" charset="0"/>
                              </a:rPr>
                              <m:t>0</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200" dirty="0">
                    <a:effectLst/>
                    <a:latin typeface="+mn-lt"/>
                    <a:ea typeface="Calibri" panose="020F0502020204030204" pitchFamily="34" charset="0"/>
                    <a:cs typeface="Times New Roman" panose="02020603050405020304" pitchFamily="18" charset="0"/>
                  </a:rPr>
                  <a:t> </a:t>
                </a:r>
              </a:p>
              <a:p>
                <a:pPr>
                  <a:spcBef>
                    <a:spcPts val="600"/>
                  </a:spcBef>
                  <a:buClr>
                    <a:srgbClr val="FF0000"/>
                  </a:buClr>
                </a:pPr>
                <a:endParaRPr lang="en-US" sz="1200" dirty="0">
                  <a:latin typeface="+mn-lt"/>
                </a:endParaRPr>
              </a:p>
            </p:txBody>
          </p:sp>
        </mc:Choice>
        <mc:Fallback xmlns="">
          <p:sp>
            <p:nvSpPr>
              <p:cNvPr id="3" name="TextBox 2">
                <a:extLst>
                  <a:ext uri="{FF2B5EF4-FFF2-40B4-BE49-F238E27FC236}">
                    <a16:creationId xmlns:a16="http://schemas.microsoft.com/office/drawing/2014/main" id="{EFF7D358-837D-8A70-70EB-447914A4F549}"/>
                  </a:ext>
                </a:extLst>
              </p:cNvPr>
              <p:cNvSpPr txBox="1">
                <a:spLocks noRot="1" noChangeAspect="1" noMove="1" noResize="1" noEditPoints="1" noAdjustHandles="1" noChangeArrowheads="1" noChangeShapeType="1" noTextEdit="1"/>
              </p:cNvSpPr>
              <p:nvPr/>
            </p:nvSpPr>
            <p:spPr>
              <a:xfrm>
                <a:off x="781050" y="1311847"/>
                <a:ext cx="4819650" cy="4113177"/>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01808F6-F9E2-B8C9-50C1-1293BA71B987}"/>
              </a:ext>
            </a:extLst>
          </p:cNvPr>
          <p:cNvSpPr txBox="1"/>
          <p:nvPr/>
        </p:nvSpPr>
        <p:spPr>
          <a:xfrm>
            <a:off x="4308145" y="3651253"/>
            <a:ext cx="527709" cy="338554"/>
          </a:xfrm>
          <a:prstGeom prst="rect">
            <a:avLst/>
          </a:prstGeom>
          <a:noFill/>
        </p:spPr>
        <p:txBody>
          <a:bodyPr wrap="none" rtlCol="0">
            <a:spAutoFit/>
          </a:bodyPr>
          <a:lstStyle/>
          <a:p>
            <a:r>
              <a:rPr lang="en-US" sz="1600" dirty="0"/>
              <a:t>(26)</a:t>
            </a:r>
          </a:p>
        </p:txBody>
      </p:sp>
    </p:spTree>
    <p:extLst>
      <p:ext uri="{BB962C8B-B14F-4D97-AF65-F5344CB8AC3E}">
        <p14:creationId xmlns:p14="http://schemas.microsoft.com/office/powerpoint/2010/main" val="375395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06088"/>
            <a:ext cx="8229600" cy="160972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sz="1400" kern="1200" dirty="0">
                <a:solidFill>
                  <a:srgbClr val="000000"/>
                </a:solidFill>
                <a:cs typeface="Times" panose="02020603050405020304" pitchFamily="18" charset="0"/>
              </a:rPr>
              <a:t>The standard method of providing three-wire service to a customer is from a center-tapped single-phase transformer.</a:t>
            </a:r>
          </a:p>
          <a:p>
            <a:pPr algn="just">
              <a:spcAft>
                <a:spcPts val="1200"/>
              </a:spcAft>
            </a:pPr>
            <a:r>
              <a:rPr lang="en-US" sz="1400" kern="1200" dirty="0">
                <a:solidFill>
                  <a:srgbClr val="000000"/>
                </a:solidFill>
                <a:cs typeface="Times" panose="02020603050405020304" pitchFamily="18" charset="0"/>
              </a:rPr>
              <a:t>Center-tapped single-phase transformer </a:t>
            </a:r>
            <a:r>
              <a:rPr lang="en-US" sz="1400" kern="1200" dirty="0">
                <a:solidFill>
                  <a:schemeClr val="tx1"/>
                </a:solidFill>
                <a:cs typeface="Times New Roman" panose="02020603050405020304" pitchFamily="18" charset="0"/>
              </a:rPr>
              <a:t>provides the customer with two 120-V circuits and one 240-V circuit.</a:t>
            </a:r>
          </a:p>
          <a:p>
            <a:pPr algn="just">
              <a:spcAft>
                <a:spcPts val="1200"/>
              </a:spcAft>
            </a:pPr>
            <a:r>
              <a:rPr lang="en-US" sz="1400" kern="1200" dirty="0">
                <a:solidFill>
                  <a:schemeClr val="tx1"/>
                </a:solidFill>
                <a:cs typeface="Times New Roman" panose="02020603050405020304" pitchFamily="18" charset="0"/>
              </a:rPr>
              <a:t>Two types of transformers are available for providing the service to the consumers. (Fig 1 &amp; Fig 2 )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pic>
        <p:nvPicPr>
          <p:cNvPr id="6" name="Picture 5">
            <a:extLst>
              <a:ext uri="{FF2B5EF4-FFF2-40B4-BE49-F238E27FC236}">
                <a16:creationId xmlns:a16="http://schemas.microsoft.com/office/drawing/2014/main" id="{4C162142-5769-1310-50C8-4662AEA50785}"/>
              </a:ext>
            </a:extLst>
          </p:cNvPr>
          <p:cNvPicPr>
            <a:picLocks noChangeAspect="1"/>
          </p:cNvPicPr>
          <p:nvPr/>
        </p:nvPicPr>
        <p:blipFill>
          <a:blip r:embed="rId2"/>
          <a:stretch>
            <a:fillRect/>
          </a:stretch>
        </p:blipFill>
        <p:spPr>
          <a:xfrm>
            <a:off x="931454" y="2791733"/>
            <a:ext cx="2293374" cy="1136599"/>
          </a:xfrm>
          <a:prstGeom prst="rect">
            <a:avLst/>
          </a:prstGeom>
        </p:spPr>
      </p:pic>
      <p:pic>
        <p:nvPicPr>
          <p:cNvPr id="9" name="Picture 8">
            <a:extLst>
              <a:ext uri="{FF2B5EF4-FFF2-40B4-BE49-F238E27FC236}">
                <a16:creationId xmlns:a16="http://schemas.microsoft.com/office/drawing/2014/main" id="{87E4C75A-860B-A27D-7D3A-5E9CDE14CBE4}"/>
              </a:ext>
            </a:extLst>
          </p:cNvPr>
          <p:cNvPicPr>
            <a:picLocks noChangeAspect="1"/>
          </p:cNvPicPr>
          <p:nvPr/>
        </p:nvPicPr>
        <p:blipFill>
          <a:blip r:embed="rId3"/>
          <a:stretch>
            <a:fillRect/>
          </a:stretch>
        </p:blipFill>
        <p:spPr>
          <a:xfrm>
            <a:off x="5141197" y="2678323"/>
            <a:ext cx="2293374" cy="1210246"/>
          </a:xfrm>
          <a:prstGeom prst="rect">
            <a:avLst/>
          </a:prstGeom>
        </p:spPr>
      </p:pic>
      <p:sp>
        <p:nvSpPr>
          <p:cNvPr id="11" name="TextBox 10">
            <a:extLst>
              <a:ext uri="{FF2B5EF4-FFF2-40B4-BE49-F238E27FC236}">
                <a16:creationId xmlns:a16="http://schemas.microsoft.com/office/drawing/2014/main" id="{3A7C637B-A5B8-E132-C23B-9D0BEB1D519B}"/>
              </a:ext>
            </a:extLst>
          </p:cNvPr>
          <p:cNvSpPr txBox="1"/>
          <p:nvPr/>
        </p:nvSpPr>
        <p:spPr>
          <a:xfrm>
            <a:off x="621414" y="4342188"/>
            <a:ext cx="3455286" cy="1323439"/>
          </a:xfrm>
          <a:prstGeom prst="rect">
            <a:avLst/>
          </a:prstGeom>
          <a:noFill/>
        </p:spPr>
        <p:txBody>
          <a:bodyPr wrap="square">
            <a:spAutoFit/>
          </a:bodyPr>
          <a:lstStyle/>
          <a:p>
            <a:pPr marL="171450" indent="-171450" algn="just">
              <a:spcAft>
                <a:spcPts val="1200"/>
              </a:spcAft>
              <a:buFont typeface="Arial" panose="020B0604020202020204" pitchFamily="34" charset="0"/>
              <a:buChar char="•"/>
            </a:pPr>
            <a:r>
              <a:rPr lang="en-US" sz="1400" kern="1200" dirty="0">
                <a:solidFill>
                  <a:schemeClr val="tx1"/>
                </a:solidFill>
                <a:latin typeface="Times New Roman" panose="02020603050405020304" pitchFamily="18" charset="0"/>
                <a:cs typeface="Times New Roman" panose="02020603050405020304" pitchFamily="18" charset="0"/>
              </a:rPr>
              <a:t>Fig. 1 has </a:t>
            </a:r>
            <a:r>
              <a:rPr lang="en-US" sz="1400" kern="1200" dirty="0">
                <a:solidFill>
                  <a:srgbClr val="FF0000"/>
                </a:solidFill>
                <a:latin typeface="Times New Roman" panose="02020603050405020304" pitchFamily="18" charset="0"/>
                <a:cs typeface="Times New Roman" panose="02020603050405020304" pitchFamily="18" charset="0"/>
              </a:rPr>
              <a:t>center-tapped winding </a:t>
            </a:r>
            <a:r>
              <a:rPr lang="en-US" sz="1400" kern="1200" dirty="0">
                <a:solidFill>
                  <a:schemeClr val="tx1"/>
                </a:solidFill>
                <a:latin typeface="Times New Roman" panose="02020603050405020304" pitchFamily="18" charset="0"/>
                <a:cs typeface="Times New Roman" panose="02020603050405020304" pitchFamily="18" charset="0"/>
              </a:rPr>
              <a:t>and provides two 120-V circuits and one 240-V circuit.</a:t>
            </a:r>
          </a:p>
          <a:p>
            <a:pPr marL="171450" indent="-171450" algn="just">
              <a:spcAft>
                <a:spcPts val="12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voltage rating of this transformer is specified as 240/120 V</a:t>
            </a:r>
          </a:p>
        </p:txBody>
      </p:sp>
      <p:sp>
        <p:nvSpPr>
          <p:cNvPr id="12" name="TextBox 11">
            <a:extLst>
              <a:ext uri="{FF2B5EF4-FFF2-40B4-BE49-F238E27FC236}">
                <a16:creationId xmlns:a16="http://schemas.microsoft.com/office/drawing/2014/main" id="{4A1228DC-4A62-B130-49EE-778D6C56F2AC}"/>
              </a:ext>
            </a:extLst>
          </p:cNvPr>
          <p:cNvSpPr txBox="1"/>
          <p:nvPr/>
        </p:nvSpPr>
        <p:spPr>
          <a:xfrm>
            <a:off x="747423" y="3976909"/>
            <a:ext cx="2661434" cy="276999"/>
          </a:xfrm>
          <a:prstGeom prst="rect">
            <a:avLst/>
          </a:prstGeom>
          <a:noFill/>
        </p:spPr>
        <p:txBody>
          <a:bodyPr wrap="none" rtlCol="0">
            <a:spAutoFit/>
          </a:bodyPr>
          <a:lstStyle/>
          <a:p>
            <a:r>
              <a:rPr lang="en-US" sz="1200" dirty="0"/>
              <a:t>Fig. 1 Center-tapped secondary winding</a:t>
            </a:r>
          </a:p>
        </p:txBody>
      </p:sp>
      <p:sp>
        <p:nvSpPr>
          <p:cNvPr id="13" name="TextBox 12">
            <a:extLst>
              <a:ext uri="{FF2B5EF4-FFF2-40B4-BE49-F238E27FC236}">
                <a16:creationId xmlns:a16="http://schemas.microsoft.com/office/drawing/2014/main" id="{537E8A20-EA50-BADC-1CAF-D2B80C1C5A01}"/>
              </a:ext>
            </a:extLst>
          </p:cNvPr>
          <p:cNvSpPr txBox="1"/>
          <p:nvPr/>
        </p:nvSpPr>
        <p:spPr>
          <a:xfrm>
            <a:off x="4675523" y="4364302"/>
            <a:ext cx="3898574" cy="1107996"/>
          </a:xfrm>
          <a:prstGeom prst="rect">
            <a:avLst/>
          </a:prstGeom>
          <a:noFill/>
        </p:spPr>
        <p:txBody>
          <a:bodyPr wrap="square">
            <a:spAutoFit/>
          </a:bodyPr>
          <a:lstStyle/>
          <a:p>
            <a:pPr marL="171450" indent="-171450" algn="just">
              <a:spcAft>
                <a:spcPts val="1200"/>
              </a:spcAft>
              <a:buFont typeface="Arial" panose="020B0604020202020204" pitchFamily="34" charset="0"/>
              <a:buChar char="•"/>
            </a:pPr>
            <a:r>
              <a:rPr lang="en-US" sz="1400" kern="1200" dirty="0">
                <a:solidFill>
                  <a:schemeClr val="tx1"/>
                </a:solidFill>
                <a:latin typeface="Times New Roman" panose="02020603050405020304" pitchFamily="18" charset="0"/>
                <a:cs typeface="Times New Roman" panose="02020603050405020304" pitchFamily="18" charset="0"/>
              </a:rPr>
              <a:t>Fig. 2 is a </a:t>
            </a:r>
            <a:r>
              <a:rPr lang="en-US" sz="1400" kern="1200" dirty="0">
                <a:solidFill>
                  <a:srgbClr val="FF0000"/>
                </a:solidFill>
                <a:latin typeface="Times New Roman" panose="02020603050405020304" pitchFamily="18" charset="0"/>
                <a:cs typeface="Times New Roman" panose="02020603050405020304" pitchFamily="18" charset="0"/>
              </a:rPr>
              <a:t>three-winding transformer </a:t>
            </a:r>
            <a:r>
              <a:rPr lang="en-US" sz="1400" kern="1200" dirty="0">
                <a:solidFill>
                  <a:schemeClr val="tx1"/>
                </a:solidFill>
                <a:latin typeface="Times New Roman" panose="02020603050405020304" pitchFamily="18" charset="0"/>
                <a:cs typeface="Times New Roman" panose="02020603050405020304" pitchFamily="18" charset="0"/>
              </a:rPr>
              <a:t>with two secondary windings connected in series.</a:t>
            </a:r>
          </a:p>
          <a:p>
            <a:pPr marL="171450" indent="-171450" algn="just">
              <a:spcAft>
                <a:spcPts val="12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secondary on this transformer is specified as 120/240 V</a:t>
            </a:r>
          </a:p>
        </p:txBody>
      </p:sp>
      <p:sp>
        <p:nvSpPr>
          <p:cNvPr id="14" name="TextBox 13">
            <a:extLst>
              <a:ext uri="{FF2B5EF4-FFF2-40B4-BE49-F238E27FC236}">
                <a16:creationId xmlns:a16="http://schemas.microsoft.com/office/drawing/2014/main" id="{D4153627-C7DD-663E-E332-8556BFB30E5F}"/>
              </a:ext>
            </a:extLst>
          </p:cNvPr>
          <p:cNvSpPr txBox="1"/>
          <p:nvPr/>
        </p:nvSpPr>
        <p:spPr>
          <a:xfrm>
            <a:off x="4433922" y="3928332"/>
            <a:ext cx="4381777" cy="276999"/>
          </a:xfrm>
          <a:prstGeom prst="rect">
            <a:avLst/>
          </a:prstGeom>
          <a:noFill/>
        </p:spPr>
        <p:txBody>
          <a:bodyPr wrap="none" rtlCol="0">
            <a:spAutoFit/>
          </a:bodyPr>
          <a:lstStyle/>
          <a:p>
            <a:r>
              <a:rPr lang="en-US" sz="1200" dirty="0"/>
              <a:t>Fig. 2 Three-winding transformer with secondary windings in series</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30</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Ungrounded </a:t>
            </a:r>
            <a:r>
              <a:rPr lang="en-US" sz="2400" dirty="0" err="1"/>
              <a:t>Wye</a:t>
            </a:r>
            <a:r>
              <a:rPr lang="en-US" sz="2400" dirty="0"/>
              <a:t> – Delta Transformer Bank with Center-Tapped Transformer</a:t>
            </a:r>
          </a:p>
        </p:txBody>
      </p:sp>
      <p:pic>
        <p:nvPicPr>
          <p:cNvPr id="24" name="Picture 23">
            <a:extLst>
              <a:ext uri="{FF2B5EF4-FFF2-40B4-BE49-F238E27FC236}">
                <a16:creationId xmlns:a16="http://schemas.microsoft.com/office/drawing/2014/main" id="{A634E4ED-063E-38E5-19E9-638C0C93F09E}"/>
              </a:ext>
            </a:extLst>
          </p:cNvPr>
          <p:cNvPicPr>
            <a:picLocks noChangeAspect="1"/>
          </p:cNvPicPr>
          <p:nvPr/>
        </p:nvPicPr>
        <p:blipFill>
          <a:blip r:embed="rId2"/>
          <a:stretch>
            <a:fillRect/>
          </a:stretch>
        </p:blipFill>
        <p:spPr>
          <a:xfrm>
            <a:off x="5448300" y="1733456"/>
            <a:ext cx="3695700" cy="2241111"/>
          </a:xfrm>
          <a:prstGeom prst="rect">
            <a:avLst/>
          </a:prstGeom>
        </p:spPr>
      </p:pic>
      <p:sp>
        <p:nvSpPr>
          <p:cNvPr id="8" name="TextBox 7">
            <a:extLst>
              <a:ext uri="{FF2B5EF4-FFF2-40B4-BE49-F238E27FC236}">
                <a16:creationId xmlns:a16="http://schemas.microsoft.com/office/drawing/2014/main" id="{388E227B-1C3A-A0D6-EAF7-9B179A1317B3}"/>
              </a:ext>
            </a:extLst>
          </p:cNvPr>
          <p:cNvSpPr txBox="1"/>
          <p:nvPr/>
        </p:nvSpPr>
        <p:spPr>
          <a:xfrm>
            <a:off x="457200" y="929051"/>
            <a:ext cx="5219700" cy="307777"/>
          </a:xfrm>
          <a:prstGeom prst="rect">
            <a:avLst/>
          </a:prstGeom>
          <a:noFill/>
        </p:spPr>
        <p:txBody>
          <a:bodyPr wrap="square">
            <a:spAutoFit/>
          </a:bodyPr>
          <a:lstStyle/>
          <a:p>
            <a:pPr marL="285750" indent="-285750" algn="just">
              <a:spcBef>
                <a:spcPts val="600"/>
              </a:spcBef>
              <a:spcAft>
                <a:spcPts val="600"/>
              </a:spcAft>
              <a:buClr>
                <a:srgbClr val="C00000"/>
              </a:buClr>
              <a:buFont typeface="Arial" panose="020B0604020202020204" pitchFamily="34" charset="0"/>
              <a:buChar char="•"/>
            </a:pPr>
            <a:r>
              <a:rPr lang="en-US" sz="1400" b="1" dirty="0">
                <a:latin typeface="+mn-lt"/>
              </a:rPr>
              <a:t>Summary  of the Equation Derived: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FF7D358-837D-8A70-70EB-447914A4F549}"/>
                  </a:ext>
                </a:extLst>
              </p:cNvPr>
              <p:cNvSpPr txBox="1"/>
              <p:nvPr/>
            </p:nvSpPr>
            <p:spPr>
              <a:xfrm>
                <a:off x="781050" y="1311847"/>
                <a:ext cx="4819650" cy="2265492"/>
              </a:xfrm>
              <a:prstGeom prst="rect">
                <a:avLst/>
              </a:prstGeom>
              <a:noFill/>
            </p:spPr>
            <p:txBody>
              <a:bodyPr wrap="square">
                <a:spAutoFit/>
              </a:bodyPr>
              <a:lstStyle/>
              <a:p>
                <a:pPr marL="171450" marR="0" indent="-171450" algn="just">
                  <a:spcBef>
                    <a:spcPts val="600"/>
                  </a:spcBef>
                  <a:spcAft>
                    <a:spcPts val="1200"/>
                  </a:spcAft>
                  <a:buClr>
                    <a:srgbClr val="FF0000"/>
                  </a:buClr>
                  <a:buFont typeface="Wingdings" panose="05000000000000000000" pitchFamily="2" charset="2"/>
                  <a:buChar char="Ø"/>
                </a:pPr>
                <a:r>
                  <a:rPr lang="en-US" sz="1200" dirty="0">
                    <a:effectLst/>
                    <a:latin typeface="+mn-lt"/>
                    <a:ea typeface="Calibri" panose="020F0502020204030204" pitchFamily="34" charset="0"/>
                    <a:cs typeface="Times New Roman" panose="02020603050405020304" pitchFamily="18" charset="0"/>
                  </a:rPr>
                  <a:t>The individual matrices in Eqn. (26) define the relationship between parameters by:</a:t>
                </a:r>
              </a:p>
              <a:p>
                <a:pPr marL="0" marR="0" algn="just">
                  <a:spcBef>
                    <a:spcPts val="600"/>
                  </a:spcBef>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mPr>
                        <m:mr>
                          <m:e/>
                          <m:e>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effectLst/>
                                            <a:latin typeface="+mn-lt"/>
                                            <a:ea typeface="Calibri" panose="020F0502020204030204" pitchFamily="34" charset="0"/>
                                            <a:cs typeface="Times New Roman" panose="02020603050405020304" pitchFamily="18" charset="0"/>
                                          </a:rPr>
                                          <m:t>a</m:t>
                                        </m:r>
                                        <m:r>
                                          <m:rPr>
                                            <m:nor/>
                                          </m:rPr>
                                          <a:rPr lang="en-US" sz="1200" b="0" i="1" smtClean="0">
                                            <a:effectLst/>
                                            <a:latin typeface="+mn-lt"/>
                                            <a:ea typeface="Calibri" panose="020F0502020204030204" pitchFamily="34" charset="0"/>
                                            <a:cs typeface="Times New Roman" panose="02020603050405020304" pitchFamily="18" charset="0"/>
                                          </a:rPr>
                                          <m:t>n</m:t>
                                        </m:r>
                                        <m:r>
                                          <m:rPr>
                                            <m:nor/>
                                          </m:rPr>
                                          <a:rPr lang="en-US" sz="1200" i="1">
                                            <a:effectLst/>
                                            <a:latin typeface="+mn-lt"/>
                                            <a:ea typeface="Calibri" panose="020F0502020204030204" pitchFamily="34" charset="0"/>
                                            <a:cs typeface="Times New Roman" panose="02020603050405020304" pitchFamily="18" charset="0"/>
                                          </a:rPr>
                                          <m:t>bc</m:t>
                                        </m:r>
                                        <m:r>
                                          <m:rPr>
                                            <m:nor/>
                                          </m:rPr>
                                          <a:rPr lang="en-US" sz="1200" i="1">
                                            <a:effectLst/>
                                            <a:latin typeface="+mn-lt"/>
                                            <a:ea typeface="Calibri" panose="020F0502020204030204" pitchFamily="34" charset="0"/>
                                            <a:cs typeface="Times New Roman" panose="02020603050405020304" pitchFamily="18" charset="0"/>
                                          </a:rPr>
                                          <m:t> </m:t>
                                        </m:r>
                                      </m:sub>
                                    </m:sSub>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e>
                        </m:mr>
                        <m:mr>
                          <m:e/>
                          <m:e>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𝐴𝑉</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e>
                            </m:d>
                          </m:e>
                        </m:mr>
                        <m:mr>
                          <m:e/>
                          <m:e>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𝐴𝐼</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effectLst/>
                                            <a:latin typeface="+mn-lt"/>
                                            <a:ea typeface="Calibri" panose="020F0502020204030204" pitchFamily="34" charset="0"/>
                                            <a:cs typeface="Times New Roman" panose="02020603050405020304" pitchFamily="18" charset="0"/>
                                          </a:rPr>
                                          <m:t>anbc</m:t>
                                        </m:r>
                                        <m:r>
                                          <m:rPr>
                                            <m:nor/>
                                          </m:rPr>
                                          <a:rPr lang="en-US" sz="1200" i="1">
                                            <a:effectLst/>
                                            <a:latin typeface="+mn-lt"/>
                                            <a:ea typeface="Calibri" panose="020F0502020204030204" pitchFamily="34" charset="0"/>
                                            <a:cs typeface="Times New Roman" panose="02020603050405020304" pitchFamily="18" charset="0"/>
                                          </a:rPr>
                                          <m:t> </m:t>
                                        </m:r>
                                      </m:sub>
                                    </m:sSub>
                                  </m:sub>
                                </m:sSub>
                              </m:e>
                            </m:d>
                          </m:e>
                        </m:mr>
                        <m:mr>
                          <m:e/>
                          <m:e>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𝐵𝑉</m:t>
                            </m:r>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e>
                            </m:d>
                          </m:e>
                        </m:mr>
                      </m:m>
                    </m:oMath>
                  </m:oMathPara>
                </a14:m>
                <a:endParaRPr lang="en-US" sz="1200" i="1" dirty="0">
                  <a:effectLst/>
                  <a:latin typeface="+mn-lt"/>
                  <a:ea typeface="Calibri" panose="020F0502020204030204" pitchFamily="34" charset="0"/>
                  <a:cs typeface="Times New Roman" panose="02020603050405020304" pitchFamily="18" charset="0"/>
                </a:endParaRPr>
              </a:p>
              <a:p>
                <a:pPr marL="0" marR="0" algn="just">
                  <a:spcBef>
                    <a:spcPts val="600"/>
                  </a:spcBef>
                  <a:spcAft>
                    <a:spcPts val="1200"/>
                  </a:spcAft>
                </a:pPr>
                <a:r>
                  <a:rPr lang="en-US" sz="1200" dirty="0">
                    <a:effectLst/>
                    <a:latin typeface="+mn-lt"/>
                    <a:ea typeface="Calibri" panose="020F0502020204030204" pitchFamily="34" charset="0"/>
                    <a:cs typeface="Times New Roman" panose="02020603050405020304" pitchFamily="18" charset="0"/>
                  </a:rPr>
                  <a:t>The definitions of Equations (26) and (27) will be used to develop the models for the open wye-open delta connections.</a:t>
                </a:r>
              </a:p>
            </p:txBody>
          </p:sp>
        </mc:Choice>
        <mc:Fallback xmlns="">
          <p:sp>
            <p:nvSpPr>
              <p:cNvPr id="3" name="TextBox 2">
                <a:extLst>
                  <a:ext uri="{FF2B5EF4-FFF2-40B4-BE49-F238E27FC236}">
                    <a16:creationId xmlns:a16="http://schemas.microsoft.com/office/drawing/2014/main" id="{EFF7D358-837D-8A70-70EB-447914A4F549}"/>
                  </a:ext>
                </a:extLst>
              </p:cNvPr>
              <p:cNvSpPr txBox="1">
                <a:spLocks noRot="1" noChangeAspect="1" noMove="1" noResize="1" noEditPoints="1" noAdjustHandles="1" noChangeArrowheads="1" noChangeShapeType="1" noTextEdit="1"/>
              </p:cNvSpPr>
              <p:nvPr/>
            </p:nvSpPr>
            <p:spPr>
              <a:xfrm>
                <a:off x="781050" y="1311847"/>
                <a:ext cx="4819650" cy="2265492"/>
              </a:xfrm>
              <a:prstGeom prst="rect">
                <a:avLst/>
              </a:prstGeom>
              <a:blipFill>
                <a:blip r:embed="rId3"/>
                <a:stretch>
                  <a:fillRect b="-107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01808F6-F9E2-B8C9-50C1-1293BA71B987}"/>
              </a:ext>
            </a:extLst>
          </p:cNvPr>
          <p:cNvSpPr txBox="1"/>
          <p:nvPr/>
        </p:nvSpPr>
        <p:spPr>
          <a:xfrm>
            <a:off x="4513885" y="2165353"/>
            <a:ext cx="527709" cy="338554"/>
          </a:xfrm>
          <a:prstGeom prst="rect">
            <a:avLst/>
          </a:prstGeom>
          <a:noFill/>
        </p:spPr>
        <p:txBody>
          <a:bodyPr wrap="none" rtlCol="0">
            <a:spAutoFit/>
          </a:bodyPr>
          <a:lstStyle/>
          <a:p>
            <a:r>
              <a:rPr lang="en-US" sz="1600" dirty="0"/>
              <a:t>(27)</a:t>
            </a:r>
          </a:p>
        </p:txBody>
      </p:sp>
    </p:spTree>
    <p:extLst>
      <p:ext uri="{BB962C8B-B14F-4D97-AF65-F5344CB8AC3E}">
        <p14:creationId xmlns:p14="http://schemas.microsoft.com/office/powerpoint/2010/main" val="123720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31</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a:t>
            </a:r>
          </a:p>
        </p:txBody>
      </p:sp>
      <p:sp>
        <p:nvSpPr>
          <p:cNvPr id="4" name="TextBox 3">
            <a:extLst>
              <a:ext uri="{FF2B5EF4-FFF2-40B4-BE49-F238E27FC236}">
                <a16:creationId xmlns:a16="http://schemas.microsoft.com/office/drawing/2014/main" id="{B6650F39-1DBE-FC6E-9DB1-ACCA5A5A6B3E}"/>
              </a:ext>
            </a:extLst>
          </p:cNvPr>
          <p:cNvSpPr txBox="1"/>
          <p:nvPr/>
        </p:nvSpPr>
        <p:spPr>
          <a:xfrm>
            <a:off x="457200" y="845780"/>
            <a:ext cx="8229600" cy="2416046"/>
          </a:xfrm>
          <a:prstGeom prst="rect">
            <a:avLst/>
          </a:prstGeom>
          <a:noFill/>
        </p:spPr>
        <p:txBody>
          <a:bodyPr wrap="square">
            <a:spAutoFit/>
          </a:bodyPr>
          <a:lstStyle/>
          <a:p>
            <a:pPr marL="171450" indent="-171450" algn="just">
              <a:spcBef>
                <a:spcPts val="600"/>
              </a:spcBef>
              <a:spcAft>
                <a:spcPts val="600"/>
              </a:spcAft>
              <a:buClr>
                <a:srgbClr val="FF0000"/>
              </a:buClr>
              <a:buFont typeface="Arial" panose="020B0604020202020204" pitchFamily="34" charset="0"/>
              <a:buChar char="•"/>
            </a:pPr>
            <a:r>
              <a:rPr lang="en-US" sz="1400" dirty="0"/>
              <a:t>Usually, it consists of  one lighting transformer and one power transformer.</a:t>
            </a:r>
          </a:p>
          <a:p>
            <a:pPr marL="171450" indent="-171450" algn="just">
              <a:spcBef>
                <a:spcPts val="600"/>
              </a:spcBef>
              <a:spcAft>
                <a:spcPts val="600"/>
              </a:spcAft>
              <a:buClr>
                <a:srgbClr val="FF0000"/>
              </a:buClr>
              <a:buFont typeface="Arial" panose="020B0604020202020204" pitchFamily="34" charset="0"/>
              <a:buChar char="•"/>
            </a:pPr>
            <a:r>
              <a:rPr lang="en-US" sz="1400" dirty="0"/>
              <a:t>The combination of the transformer is used to serve a combination single-phase and three-phase loads.</a:t>
            </a:r>
          </a:p>
          <a:p>
            <a:pPr marL="171450" indent="-171450" algn="just">
              <a:spcBef>
                <a:spcPts val="600"/>
              </a:spcBef>
              <a:spcAft>
                <a:spcPts val="600"/>
              </a:spcAft>
              <a:buClr>
                <a:srgbClr val="FF0000"/>
              </a:buClr>
              <a:buFont typeface="Arial" panose="020B0604020202020204" pitchFamily="34" charset="0"/>
              <a:buChar char="•"/>
            </a:pPr>
            <a:r>
              <a:rPr lang="en-US" sz="1400" dirty="0"/>
              <a:t>For this connection, the neutral of the primary wye-connected windings must be grounded.</a:t>
            </a:r>
          </a:p>
          <a:p>
            <a:pPr marL="171450" indent="-171450" algn="just">
              <a:spcBef>
                <a:spcPts val="600"/>
              </a:spcBef>
              <a:spcAft>
                <a:spcPts val="600"/>
              </a:spcAft>
              <a:buClr>
                <a:srgbClr val="FF0000"/>
              </a:buClr>
              <a:buFont typeface="Arial" panose="020B0604020202020204" pitchFamily="34" charset="0"/>
              <a:buChar char="•"/>
            </a:pPr>
            <a:r>
              <a:rPr lang="en-US" sz="1400" dirty="0"/>
              <a:t>There are two type of connections for an open </a:t>
            </a:r>
            <a:r>
              <a:rPr lang="en-US" sz="1400" dirty="0" err="1"/>
              <a:t>Wye</a:t>
            </a:r>
            <a:r>
              <a:rPr lang="en-US" sz="1400" dirty="0"/>
              <a:t> – Open Delta Transformer Connection.</a:t>
            </a:r>
          </a:p>
          <a:p>
            <a:pPr marL="800100" lvl="1" indent="-342900" algn="just">
              <a:spcBef>
                <a:spcPts val="600"/>
              </a:spcBef>
              <a:spcAft>
                <a:spcPts val="600"/>
              </a:spcAft>
              <a:buClr>
                <a:srgbClr val="FF0000"/>
              </a:buClr>
              <a:buFont typeface="+mj-lt"/>
              <a:buAutoNum type="alphaLcParenR"/>
            </a:pPr>
            <a:r>
              <a:rPr lang="en-US" sz="1400" dirty="0"/>
              <a:t>Leading Open </a:t>
            </a:r>
            <a:r>
              <a:rPr lang="en-US" sz="1400" dirty="0" err="1"/>
              <a:t>Wye</a:t>
            </a:r>
            <a:r>
              <a:rPr lang="en-US" sz="1400" dirty="0"/>
              <a:t> – Open Delta Connection</a:t>
            </a:r>
          </a:p>
          <a:p>
            <a:pPr marL="800100" lvl="1" indent="-342900" algn="just">
              <a:spcBef>
                <a:spcPts val="600"/>
              </a:spcBef>
              <a:spcAft>
                <a:spcPts val="600"/>
              </a:spcAft>
              <a:buClr>
                <a:srgbClr val="FF0000"/>
              </a:buClr>
              <a:buFont typeface="+mj-lt"/>
              <a:buAutoNum type="alphaLcParenR"/>
            </a:pPr>
            <a:r>
              <a:rPr lang="en-US" sz="1400" dirty="0"/>
              <a:t>Lagging Open </a:t>
            </a:r>
            <a:r>
              <a:rPr lang="en-US" sz="1400" dirty="0" err="1"/>
              <a:t>Wye</a:t>
            </a:r>
            <a:r>
              <a:rPr lang="en-US" sz="1400" dirty="0"/>
              <a:t> – Open Delta Connection</a:t>
            </a:r>
          </a:p>
          <a:p>
            <a:pPr>
              <a:buClr>
                <a:srgbClr val="FF0000"/>
              </a:buClr>
            </a:pPr>
            <a:endParaRPr lang="en-US" sz="1200" dirty="0"/>
          </a:p>
        </p:txBody>
      </p:sp>
    </p:spTree>
    <p:extLst>
      <p:ext uri="{BB962C8B-B14F-4D97-AF65-F5344CB8AC3E}">
        <p14:creationId xmlns:p14="http://schemas.microsoft.com/office/powerpoint/2010/main" val="100259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32</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a:t>
            </a:r>
          </a:p>
        </p:txBody>
      </p:sp>
      <p:pic>
        <p:nvPicPr>
          <p:cNvPr id="9" name="Picture 8">
            <a:extLst>
              <a:ext uri="{FF2B5EF4-FFF2-40B4-BE49-F238E27FC236}">
                <a16:creationId xmlns:a16="http://schemas.microsoft.com/office/drawing/2014/main" id="{094F48E0-E1BD-8230-F51D-94CCB1A283E6}"/>
              </a:ext>
            </a:extLst>
          </p:cNvPr>
          <p:cNvPicPr>
            <a:picLocks noChangeAspect="1"/>
          </p:cNvPicPr>
          <p:nvPr/>
        </p:nvPicPr>
        <p:blipFill>
          <a:blip r:embed="rId2"/>
          <a:stretch>
            <a:fillRect/>
          </a:stretch>
        </p:blipFill>
        <p:spPr>
          <a:xfrm>
            <a:off x="586741" y="1687502"/>
            <a:ext cx="3909059" cy="1485586"/>
          </a:xfrm>
          <a:prstGeom prst="rect">
            <a:avLst/>
          </a:prstGeom>
        </p:spPr>
      </p:pic>
      <p:sp>
        <p:nvSpPr>
          <p:cNvPr id="3" name="TextBox 2">
            <a:extLst>
              <a:ext uri="{FF2B5EF4-FFF2-40B4-BE49-F238E27FC236}">
                <a16:creationId xmlns:a16="http://schemas.microsoft.com/office/drawing/2014/main" id="{4B4BC878-5946-7817-D72C-35B579CEA5EA}"/>
              </a:ext>
            </a:extLst>
          </p:cNvPr>
          <p:cNvSpPr txBox="1"/>
          <p:nvPr/>
        </p:nvSpPr>
        <p:spPr>
          <a:xfrm>
            <a:off x="787241" y="3267320"/>
            <a:ext cx="3508057" cy="276999"/>
          </a:xfrm>
          <a:prstGeom prst="rect">
            <a:avLst/>
          </a:prstGeom>
          <a:noFill/>
        </p:spPr>
        <p:txBody>
          <a:bodyPr wrap="square">
            <a:spAutoFit/>
          </a:bodyPr>
          <a:lstStyle/>
          <a:p>
            <a:pPr>
              <a:spcBef>
                <a:spcPts val="600"/>
              </a:spcBef>
              <a:spcAft>
                <a:spcPts val="600"/>
              </a:spcAft>
              <a:buClr>
                <a:srgbClr val="FF0000"/>
              </a:buClr>
            </a:pPr>
            <a:r>
              <a:rPr lang="en-US" sz="1200" dirty="0"/>
              <a:t>Fig. (a) Leading Open </a:t>
            </a:r>
            <a:r>
              <a:rPr lang="en-US" sz="1200" dirty="0" err="1"/>
              <a:t>Wye</a:t>
            </a:r>
            <a:r>
              <a:rPr lang="en-US" sz="1200" dirty="0"/>
              <a:t> – Open Delta Connection</a:t>
            </a:r>
          </a:p>
        </p:txBody>
      </p:sp>
      <p:pic>
        <p:nvPicPr>
          <p:cNvPr id="8" name="Picture 7">
            <a:extLst>
              <a:ext uri="{FF2B5EF4-FFF2-40B4-BE49-F238E27FC236}">
                <a16:creationId xmlns:a16="http://schemas.microsoft.com/office/drawing/2014/main" id="{A6894F45-5007-7AD3-01FE-900A7F1C5834}"/>
              </a:ext>
            </a:extLst>
          </p:cNvPr>
          <p:cNvPicPr>
            <a:picLocks noChangeAspect="1"/>
          </p:cNvPicPr>
          <p:nvPr/>
        </p:nvPicPr>
        <p:blipFill>
          <a:blip r:embed="rId3"/>
          <a:stretch>
            <a:fillRect/>
          </a:stretch>
        </p:blipFill>
        <p:spPr>
          <a:xfrm>
            <a:off x="6146481" y="1687502"/>
            <a:ext cx="2410778" cy="1519654"/>
          </a:xfrm>
          <a:prstGeom prst="rect">
            <a:avLst/>
          </a:prstGeom>
        </p:spPr>
      </p:pic>
      <p:sp>
        <p:nvSpPr>
          <p:cNvPr id="10" name="TextBox 9">
            <a:extLst>
              <a:ext uri="{FF2B5EF4-FFF2-40B4-BE49-F238E27FC236}">
                <a16:creationId xmlns:a16="http://schemas.microsoft.com/office/drawing/2014/main" id="{29C0CA78-004A-AE40-4F44-DCA187E95994}"/>
              </a:ext>
            </a:extLst>
          </p:cNvPr>
          <p:cNvSpPr txBox="1"/>
          <p:nvPr/>
        </p:nvSpPr>
        <p:spPr>
          <a:xfrm>
            <a:off x="5281771" y="3265660"/>
            <a:ext cx="3747929" cy="276999"/>
          </a:xfrm>
          <a:prstGeom prst="rect">
            <a:avLst/>
          </a:prstGeom>
          <a:noFill/>
        </p:spPr>
        <p:txBody>
          <a:bodyPr wrap="square">
            <a:spAutoFit/>
          </a:bodyPr>
          <a:lstStyle/>
          <a:p>
            <a:pPr>
              <a:spcBef>
                <a:spcPts val="600"/>
              </a:spcBef>
              <a:spcAft>
                <a:spcPts val="600"/>
              </a:spcAft>
              <a:buClr>
                <a:srgbClr val="FF0000"/>
              </a:buClr>
            </a:pPr>
            <a:r>
              <a:rPr lang="en-US" sz="1200" dirty="0"/>
              <a:t>Fig. (b) Leading Open </a:t>
            </a:r>
            <a:r>
              <a:rPr lang="en-US" sz="1200" dirty="0" err="1"/>
              <a:t>Wye</a:t>
            </a:r>
            <a:r>
              <a:rPr lang="en-US" sz="1200" dirty="0"/>
              <a:t> – Open Delta voltage phasors</a:t>
            </a:r>
          </a:p>
        </p:txBody>
      </p:sp>
      <p:sp>
        <p:nvSpPr>
          <p:cNvPr id="11" name="TextBox 10">
            <a:extLst>
              <a:ext uri="{FF2B5EF4-FFF2-40B4-BE49-F238E27FC236}">
                <a16:creationId xmlns:a16="http://schemas.microsoft.com/office/drawing/2014/main" id="{462E4A02-193E-8F0B-AB32-61C226EEBA00}"/>
              </a:ext>
            </a:extLst>
          </p:cNvPr>
          <p:cNvSpPr txBox="1"/>
          <p:nvPr/>
        </p:nvSpPr>
        <p:spPr>
          <a:xfrm>
            <a:off x="381000" y="3794397"/>
            <a:ext cx="8229600" cy="1954381"/>
          </a:xfrm>
          <a:prstGeom prst="rect">
            <a:avLst/>
          </a:prstGeom>
          <a:noFill/>
        </p:spPr>
        <p:txBody>
          <a:bodyPr wrap="square">
            <a:spAutoFit/>
          </a:bodyPr>
          <a:lstStyle/>
          <a:p>
            <a:pPr marL="171450" indent="-171450" algn="just">
              <a:spcBef>
                <a:spcPts val="600"/>
              </a:spcBef>
              <a:spcAft>
                <a:spcPts val="600"/>
              </a:spcAft>
              <a:buClr>
                <a:srgbClr val="FF0000"/>
              </a:buClr>
              <a:buFont typeface="Arial" panose="020B0604020202020204" pitchFamily="34" charset="0"/>
              <a:buChar char="•"/>
            </a:pPr>
            <a:r>
              <a:rPr lang="en-US" sz="1400" dirty="0"/>
              <a:t>The “leading” connection, the voltage applied to the lighting transformer will lead the voltage applied to the power transformer by 120°. </a:t>
            </a:r>
          </a:p>
          <a:p>
            <a:pPr marL="171450" indent="-171450" algn="just">
              <a:spcBef>
                <a:spcPts val="600"/>
              </a:spcBef>
              <a:spcAft>
                <a:spcPts val="600"/>
              </a:spcAft>
              <a:buClr>
                <a:srgbClr val="FF0000"/>
              </a:buClr>
              <a:buFont typeface="Arial" panose="020B0604020202020204" pitchFamily="34" charset="0"/>
              <a:buChar char="•"/>
            </a:pPr>
            <a:r>
              <a:rPr lang="en-US" sz="1400" dirty="0"/>
              <a:t>The voltage phasors at no-load for the leading connection in Fig. (a) are shown in Fig. (b).</a:t>
            </a:r>
          </a:p>
          <a:p>
            <a:pPr marL="171450" indent="-171450" algn="just">
              <a:spcBef>
                <a:spcPts val="600"/>
              </a:spcBef>
              <a:spcAft>
                <a:spcPts val="600"/>
              </a:spcAft>
              <a:buClr>
                <a:srgbClr val="FF0000"/>
              </a:buClr>
              <a:buFont typeface="Arial" panose="020B0604020202020204" pitchFamily="34" charset="0"/>
              <a:buChar char="•"/>
            </a:pPr>
            <a:r>
              <a:rPr lang="en-US" sz="1400" dirty="0"/>
              <a:t>In Fig. (b) there are three line-to-line voltages; two of those voltages come directly from the primary voltages applied to the lighting and power transformers, and the third voltage is the result of line-to-line voltages and must equal to zero.</a:t>
            </a:r>
          </a:p>
          <a:p>
            <a:pPr>
              <a:buClr>
                <a:srgbClr val="FF0000"/>
              </a:buClr>
            </a:pPr>
            <a:endParaRPr lang="en-US" sz="1200" dirty="0"/>
          </a:p>
        </p:txBody>
      </p:sp>
      <p:sp>
        <p:nvSpPr>
          <p:cNvPr id="13" name="TextBox 12">
            <a:extLst>
              <a:ext uri="{FF2B5EF4-FFF2-40B4-BE49-F238E27FC236}">
                <a16:creationId xmlns:a16="http://schemas.microsoft.com/office/drawing/2014/main" id="{17DB3D94-6520-4F9A-38FA-C8F9BD0EFF6A}"/>
              </a:ext>
            </a:extLst>
          </p:cNvPr>
          <p:cNvSpPr txBox="1"/>
          <p:nvPr/>
        </p:nvSpPr>
        <p:spPr>
          <a:xfrm>
            <a:off x="457200" y="800621"/>
            <a:ext cx="4572000" cy="369332"/>
          </a:xfrm>
          <a:prstGeom prst="rect">
            <a:avLst/>
          </a:prstGeom>
          <a:noFill/>
        </p:spPr>
        <p:txBody>
          <a:bodyPr wrap="square">
            <a:spAutoFit/>
          </a:bodyPr>
          <a:lstStyle/>
          <a:p>
            <a:pPr algn="just">
              <a:spcBef>
                <a:spcPts val="600"/>
              </a:spcBef>
              <a:spcAft>
                <a:spcPts val="600"/>
              </a:spcAft>
              <a:buClr>
                <a:srgbClr val="FF0000"/>
              </a:buClr>
            </a:pPr>
            <a:r>
              <a:rPr lang="en-US" sz="1800" u="sng" dirty="0"/>
              <a:t>The “leading” Connection</a:t>
            </a:r>
          </a:p>
        </p:txBody>
      </p:sp>
    </p:spTree>
    <p:extLst>
      <p:ext uri="{BB962C8B-B14F-4D97-AF65-F5344CB8AC3E}">
        <p14:creationId xmlns:p14="http://schemas.microsoft.com/office/powerpoint/2010/main" val="3057455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33</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a:t>
            </a:r>
          </a:p>
        </p:txBody>
      </p:sp>
      <p:sp>
        <p:nvSpPr>
          <p:cNvPr id="3" name="TextBox 2">
            <a:extLst>
              <a:ext uri="{FF2B5EF4-FFF2-40B4-BE49-F238E27FC236}">
                <a16:creationId xmlns:a16="http://schemas.microsoft.com/office/drawing/2014/main" id="{4B4BC878-5946-7817-D72C-35B579CEA5EA}"/>
              </a:ext>
            </a:extLst>
          </p:cNvPr>
          <p:cNvSpPr txBox="1"/>
          <p:nvPr/>
        </p:nvSpPr>
        <p:spPr>
          <a:xfrm>
            <a:off x="781478" y="3144856"/>
            <a:ext cx="3508057" cy="276999"/>
          </a:xfrm>
          <a:prstGeom prst="rect">
            <a:avLst/>
          </a:prstGeom>
          <a:noFill/>
        </p:spPr>
        <p:txBody>
          <a:bodyPr wrap="square">
            <a:spAutoFit/>
          </a:bodyPr>
          <a:lstStyle/>
          <a:p>
            <a:pPr>
              <a:spcBef>
                <a:spcPts val="600"/>
              </a:spcBef>
              <a:spcAft>
                <a:spcPts val="600"/>
              </a:spcAft>
              <a:buClr>
                <a:srgbClr val="FF0000"/>
              </a:buClr>
            </a:pPr>
            <a:r>
              <a:rPr lang="en-US" sz="1200" dirty="0"/>
              <a:t>Fig. (a) Lagging open wye – open delta connection</a:t>
            </a:r>
          </a:p>
        </p:txBody>
      </p:sp>
      <p:sp>
        <p:nvSpPr>
          <p:cNvPr id="10" name="TextBox 9">
            <a:extLst>
              <a:ext uri="{FF2B5EF4-FFF2-40B4-BE49-F238E27FC236}">
                <a16:creationId xmlns:a16="http://schemas.microsoft.com/office/drawing/2014/main" id="{29C0CA78-004A-AE40-4F44-DCA187E95994}"/>
              </a:ext>
            </a:extLst>
          </p:cNvPr>
          <p:cNvSpPr txBox="1"/>
          <p:nvPr/>
        </p:nvSpPr>
        <p:spPr>
          <a:xfrm>
            <a:off x="5281771" y="3265660"/>
            <a:ext cx="3747929" cy="276999"/>
          </a:xfrm>
          <a:prstGeom prst="rect">
            <a:avLst/>
          </a:prstGeom>
          <a:noFill/>
        </p:spPr>
        <p:txBody>
          <a:bodyPr wrap="square">
            <a:spAutoFit/>
          </a:bodyPr>
          <a:lstStyle/>
          <a:p>
            <a:pPr>
              <a:spcBef>
                <a:spcPts val="600"/>
              </a:spcBef>
              <a:spcAft>
                <a:spcPts val="600"/>
              </a:spcAft>
              <a:buClr>
                <a:srgbClr val="FF0000"/>
              </a:buClr>
            </a:pPr>
            <a:r>
              <a:rPr lang="en-US" sz="1200" dirty="0"/>
              <a:t>Fig. (b) Lagging Open </a:t>
            </a:r>
            <a:r>
              <a:rPr lang="en-US" sz="1200" dirty="0" err="1"/>
              <a:t>Wye</a:t>
            </a:r>
            <a:r>
              <a:rPr lang="en-US" sz="1200" dirty="0"/>
              <a:t> – Open Delta voltage phasors</a:t>
            </a:r>
          </a:p>
        </p:txBody>
      </p:sp>
      <p:sp>
        <p:nvSpPr>
          <p:cNvPr id="11" name="TextBox 10">
            <a:extLst>
              <a:ext uri="{FF2B5EF4-FFF2-40B4-BE49-F238E27FC236}">
                <a16:creationId xmlns:a16="http://schemas.microsoft.com/office/drawing/2014/main" id="{462E4A02-193E-8F0B-AB32-61C226EEBA00}"/>
              </a:ext>
            </a:extLst>
          </p:cNvPr>
          <p:cNvSpPr txBox="1"/>
          <p:nvPr/>
        </p:nvSpPr>
        <p:spPr>
          <a:xfrm>
            <a:off x="381000" y="3794397"/>
            <a:ext cx="8229600" cy="1154162"/>
          </a:xfrm>
          <a:prstGeom prst="rect">
            <a:avLst/>
          </a:prstGeom>
          <a:noFill/>
        </p:spPr>
        <p:txBody>
          <a:bodyPr wrap="square">
            <a:spAutoFit/>
          </a:bodyPr>
          <a:lstStyle/>
          <a:p>
            <a:pPr marL="171450" indent="-171450" algn="just">
              <a:spcBef>
                <a:spcPts val="600"/>
              </a:spcBef>
              <a:spcAft>
                <a:spcPts val="600"/>
              </a:spcAft>
              <a:buClr>
                <a:srgbClr val="FF0000"/>
              </a:buClr>
              <a:buFont typeface="Arial" panose="020B0604020202020204" pitchFamily="34" charset="0"/>
              <a:buChar char="•"/>
            </a:pPr>
            <a:r>
              <a:rPr lang="en-US" sz="1400" dirty="0"/>
              <a:t>The “lagging” connection, the voltage applied to the lighting transformer will lag the voltage applied to the power transformer by 120°. </a:t>
            </a:r>
          </a:p>
          <a:p>
            <a:pPr marL="171450" indent="-171450" algn="just">
              <a:spcBef>
                <a:spcPts val="600"/>
              </a:spcBef>
              <a:spcAft>
                <a:spcPts val="600"/>
              </a:spcAft>
              <a:buClr>
                <a:srgbClr val="FF0000"/>
              </a:buClr>
              <a:buFont typeface="Arial" panose="020B0604020202020204" pitchFamily="34" charset="0"/>
              <a:buChar char="•"/>
            </a:pPr>
            <a:r>
              <a:rPr lang="en-US" sz="1400" dirty="0"/>
              <a:t>The voltage phasors at no-load for the lagging connection in Fig. (a) are shown in Fig. (b).</a:t>
            </a:r>
          </a:p>
          <a:p>
            <a:pPr>
              <a:buClr>
                <a:srgbClr val="FF0000"/>
              </a:buClr>
            </a:pPr>
            <a:endParaRPr lang="en-US" sz="1200" dirty="0"/>
          </a:p>
        </p:txBody>
      </p:sp>
      <p:sp>
        <p:nvSpPr>
          <p:cNvPr id="13" name="TextBox 12">
            <a:extLst>
              <a:ext uri="{FF2B5EF4-FFF2-40B4-BE49-F238E27FC236}">
                <a16:creationId xmlns:a16="http://schemas.microsoft.com/office/drawing/2014/main" id="{17DB3D94-6520-4F9A-38FA-C8F9BD0EFF6A}"/>
              </a:ext>
            </a:extLst>
          </p:cNvPr>
          <p:cNvSpPr txBox="1"/>
          <p:nvPr/>
        </p:nvSpPr>
        <p:spPr>
          <a:xfrm>
            <a:off x="457200" y="800621"/>
            <a:ext cx="4572000" cy="369332"/>
          </a:xfrm>
          <a:prstGeom prst="rect">
            <a:avLst/>
          </a:prstGeom>
          <a:noFill/>
        </p:spPr>
        <p:txBody>
          <a:bodyPr wrap="square">
            <a:spAutoFit/>
          </a:bodyPr>
          <a:lstStyle/>
          <a:p>
            <a:pPr algn="just">
              <a:spcBef>
                <a:spcPts val="600"/>
              </a:spcBef>
              <a:spcAft>
                <a:spcPts val="600"/>
              </a:spcAft>
              <a:buClr>
                <a:srgbClr val="FF0000"/>
              </a:buClr>
            </a:pPr>
            <a:r>
              <a:rPr lang="en-US" sz="1800" u="sng" dirty="0"/>
              <a:t>The “lagging” Connection</a:t>
            </a:r>
          </a:p>
        </p:txBody>
      </p:sp>
      <p:pic>
        <p:nvPicPr>
          <p:cNvPr id="4" name="Picture 3">
            <a:extLst>
              <a:ext uri="{FF2B5EF4-FFF2-40B4-BE49-F238E27FC236}">
                <a16:creationId xmlns:a16="http://schemas.microsoft.com/office/drawing/2014/main" id="{18607392-ADD6-FDF0-96E2-22E7AF98230D}"/>
              </a:ext>
            </a:extLst>
          </p:cNvPr>
          <p:cNvPicPr>
            <a:picLocks noChangeAspect="1"/>
          </p:cNvPicPr>
          <p:nvPr/>
        </p:nvPicPr>
        <p:blipFill>
          <a:blip r:embed="rId2"/>
          <a:stretch>
            <a:fillRect/>
          </a:stretch>
        </p:blipFill>
        <p:spPr>
          <a:xfrm>
            <a:off x="529590" y="1562203"/>
            <a:ext cx="4011835" cy="1501399"/>
          </a:xfrm>
          <a:prstGeom prst="rect">
            <a:avLst/>
          </a:prstGeom>
        </p:spPr>
      </p:pic>
      <p:pic>
        <p:nvPicPr>
          <p:cNvPr id="12" name="Picture 11">
            <a:extLst>
              <a:ext uri="{FF2B5EF4-FFF2-40B4-BE49-F238E27FC236}">
                <a16:creationId xmlns:a16="http://schemas.microsoft.com/office/drawing/2014/main" id="{879D011C-3EDD-F313-6EB5-E360D2ECB0EC}"/>
              </a:ext>
            </a:extLst>
          </p:cNvPr>
          <p:cNvPicPr>
            <a:picLocks noChangeAspect="1"/>
          </p:cNvPicPr>
          <p:nvPr/>
        </p:nvPicPr>
        <p:blipFill>
          <a:blip r:embed="rId3"/>
          <a:stretch>
            <a:fillRect/>
          </a:stretch>
        </p:blipFill>
        <p:spPr>
          <a:xfrm>
            <a:off x="5530951" y="1660271"/>
            <a:ext cx="3009697" cy="1403331"/>
          </a:xfrm>
          <a:prstGeom prst="rect">
            <a:avLst/>
          </a:prstGeom>
        </p:spPr>
      </p:pic>
    </p:spTree>
    <p:extLst>
      <p:ext uri="{BB962C8B-B14F-4D97-AF65-F5344CB8AC3E}">
        <p14:creationId xmlns:p14="http://schemas.microsoft.com/office/powerpoint/2010/main" val="192231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34</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 Equations</a:t>
            </a:r>
          </a:p>
        </p:txBody>
      </p:sp>
      <p:sp>
        <p:nvSpPr>
          <p:cNvPr id="11" name="TextBox 10">
            <a:extLst>
              <a:ext uri="{FF2B5EF4-FFF2-40B4-BE49-F238E27FC236}">
                <a16:creationId xmlns:a16="http://schemas.microsoft.com/office/drawing/2014/main" id="{462E4A02-193E-8F0B-AB32-61C226EEBA00}"/>
              </a:ext>
            </a:extLst>
          </p:cNvPr>
          <p:cNvSpPr txBox="1"/>
          <p:nvPr/>
        </p:nvSpPr>
        <p:spPr>
          <a:xfrm>
            <a:off x="457200" y="1249317"/>
            <a:ext cx="8229600" cy="1415772"/>
          </a:xfrm>
          <a:prstGeom prst="rect">
            <a:avLst/>
          </a:prstGeom>
          <a:noFill/>
        </p:spPr>
        <p:txBody>
          <a:bodyPr wrap="square">
            <a:spAutoFit/>
          </a:bodyPr>
          <a:lstStyle/>
          <a:p>
            <a:pPr marL="171450" indent="-171450" algn="just">
              <a:spcBef>
                <a:spcPts val="600"/>
              </a:spcBef>
              <a:spcAft>
                <a:spcPts val="600"/>
              </a:spcAft>
              <a:buClr>
                <a:srgbClr val="FF0000"/>
              </a:buClr>
              <a:buFont typeface="Arial" panose="020B0604020202020204" pitchFamily="34" charset="0"/>
              <a:buChar char="•"/>
            </a:pPr>
            <a:r>
              <a:rPr lang="en-US" sz="1400" dirty="0"/>
              <a:t>There will be a slight difference in the matrices for the leading and lagging connections.</a:t>
            </a:r>
          </a:p>
          <a:p>
            <a:pPr marL="171450" indent="-171450" algn="just">
              <a:spcBef>
                <a:spcPts val="600"/>
              </a:spcBef>
              <a:spcAft>
                <a:spcPts val="600"/>
              </a:spcAft>
              <a:buClr>
                <a:srgbClr val="FF0000"/>
              </a:buClr>
              <a:buFont typeface="Arial" panose="020B0604020202020204" pitchFamily="34" charset="0"/>
              <a:buChar char="•"/>
            </a:pPr>
            <a:r>
              <a:rPr lang="en-US" sz="1400" dirty="0"/>
              <a:t> In order to define the matrices, the subscript L will be used on various matrices.</a:t>
            </a:r>
          </a:p>
          <a:p>
            <a:pPr marL="800100" lvl="1" indent="-342900" algn="just">
              <a:spcBef>
                <a:spcPts val="600"/>
              </a:spcBef>
              <a:spcAft>
                <a:spcPts val="600"/>
              </a:spcAft>
              <a:buClr>
                <a:srgbClr val="FF0000"/>
              </a:buClr>
              <a:buFont typeface="+mj-lt"/>
              <a:buAutoNum type="alphaLcParenR"/>
            </a:pPr>
            <a:r>
              <a:rPr lang="en-US" sz="1400" dirty="0"/>
              <a:t>L = 1 (leading connection)</a:t>
            </a:r>
          </a:p>
          <a:p>
            <a:pPr marL="800100" lvl="1" indent="-342900" algn="just">
              <a:spcBef>
                <a:spcPts val="600"/>
              </a:spcBef>
              <a:spcAft>
                <a:spcPts val="600"/>
              </a:spcAft>
              <a:buClr>
                <a:srgbClr val="FF0000"/>
              </a:buClr>
              <a:buFont typeface="+mj-lt"/>
              <a:buAutoNum type="alphaLcParenR"/>
            </a:pPr>
            <a:r>
              <a:rPr lang="en-US" sz="1400" dirty="0"/>
              <a:t>L = 2 (lagging connection)</a:t>
            </a:r>
          </a:p>
        </p:txBody>
      </p:sp>
      <p:sp>
        <p:nvSpPr>
          <p:cNvPr id="13" name="TextBox 12">
            <a:extLst>
              <a:ext uri="{FF2B5EF4-FFF2-40B4-BE49-F238E27FC236}">
                <a16:creationId xmlns:a16="http://schemas.microsoft.com/office/drawing/2014/main" id="{17DB3D94-6520-4F9A-38FA-C8F9BD0EFF6A}"/>
              </a:ext>
            </a:extLst>
          </p:cNvPr>
          <p:cNvSpPr txBox="1"/>
          <p:nvPr/>
        </p:nvSpPr>
        <p:spPr>
          <a:xfrm>
            <a:off x="457200" y="800621"/>
            <a:ext cx="4572000" cy="369332"/>
          </a:xfrm>
          <a:prstGeom prst="rect">
            <a:avLst/>
          </a:prstGeom>
          <a:noFill/>
        </p:spPr>
        <p:txBody>
          <a:bodyPr wrap="square">
            <a:spAutoFit/>
          </a:bodyPr>
          <a:lstStyle/>
          <a:p>
            <a:pPr algn="just">
              <a:spcBef>
                <a:spcPts val="600"/>
              </a:spcBef>
              <a:spcAft>
                <a:spcPts val="600"/>
              </a:spcAft>
              <a:buClr>
                <a:srgbClr val="FF0000"/>
              </a:buClr>
            </a:pPr>
            <a:r>
              <a:rPr lang="en-US" sz="1800" u="sng" dirty="0"/>
              <a:t>Forward Sweep</a:t>
            </a:r>
          </a:p>
        </p:txBody>
      </p:sp>
      <p:sp>
        <p:nvSpPr>
          <p:cNvPr id="6" name="TextBox 5">
            <a:extLst>
              <a:ext uri="{FF2B5EF4-FFF2-40B4-BE49-F238E27FC236}">
                <a16:creationId xmlns:a16="http://schemas.microsoft.com/office/drawing/2014/main" id="{E95767D9-612D-7DDF-A0F0-4399CAE88763}"/>
              </a:ext>
            </a:extLst>
          </p:cNvPr>
          <p:cNvSpPr txBox="1"/>
          <p:nvPr/>
        </p:nvSpPr>
        <p:spPr>
          <a:xfrm>
            <a:off x="457200" y="2744453"/>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The "ideal" primary transformer voltages for both connections are: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4F2CEE-D9B4-1C34-7AD4-2CE225B5BC68}"/>
                  </a:ext>
                </a:extLst>
              </p:cNvPr>
              <p:cNvSpPr txBox="1"/>
              <p:nvPr/>
            </p:nvSpPr>
            <p:spPr>
              <a:xfrm>
                <a:off x="815340" y="3132342"/>
                <a:ext cx="4572000" cy="6813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𝐴𝑁</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𝐵𝑁</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𝐶𝑁</m:t>
                                    </m:r>
                                  </m:sub>
                                </m:sSub>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𝐴𝐺</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𝐵𝐺</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𝐶𝐺</m:t>
                                    </m:r>
                                  </m:sub>
                                </m:sSub>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0">
                                        <a:solidFill>
                                          <a:schemeClr val="tx1"/>
                                        </a:solidFill>
                                        <a:latin typeface="Cambria Math" panose="02040503050406030204" pitchFamily="18" charset="0"/>
                                      </a:rPr>
                                      <m:t>0</m:t>
                                    </m:r>
                                  </m:sub>
                                </m:sSub>
                                <m:r>
                                  <a:rPr lang="en-US" sz="1200" i="0">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𝑔</m:t>
                                    </m:r>
                                  </m:sub>
                                </m:sSub>
                              </m:e>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𝑔</m:t>
                                    </m:r>
                                  </m:sub>
                                </m:sSub>
                              </m:e>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𝑔</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𝑔</m:t>
                                    </m:r>
                                  </m:sub>
                                </m:sSub>
                              </m:e>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𝑔</m:t>
                                    </m:r>
                                  </m:sub>
                                </m:sSub>
                              </m:e>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𝑔</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𝑔</m:t>
                                    </m:r>
                                  </m:sub>
                                </m:sSub>
                              </m:e>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𝑔</m:t>
                                    </m:r>
                                  </m:sub>
                                </m:sSub>
                              </m:e>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𝑍</m:t>
                                    </m:r>
                                  </m:e>
                                  <m:sub>
                                    <m:r>
                                      <a:rPr lang="en-US" sz="1200" i="1">
                                        <a:solidFill>
                                          <a:schemeClr val="tx1"/>
                                        </a:solidFill>
                                        <a:latin typeface="Cambria Math" panose="02040503050406030204" pitchFamily="18" charset="0"/>
                                      </a:rPr>
                                      <m:t>𝑔</m:t>
                                    </m:r>
                                  </m:sub>
                                </m:sSub>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𝐴</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𝐵</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𝐶</m:t>
                                    </m:r>
                                  </m:sub>
                                </m:sSub>
                              </m:e>
                            </m:mr>
                          </m:m>
                        </m:e>
                      </m:d>
                    </m:oMath>
                  </m:oMathPara>
                </a14:m>
                <a:endParaRPr lang="en-US" sz="1200" dirty="0">
                  <a:solidFill>
                    <a:schemeClr val="tx1"/>
                  </a:solidFill>
                </a:endParaRPr>
              </a:p>
            </p:txBody>
          </p:sp>
        </mc:Choice>
        <mc:Fallback xmlns="">
          <p:sp>
            <p:nvSpPr>
              <p:cNvPr id="9" name="TextBox 8">
                <a:extLst>
                  <a:ext uri="{FF2B5EF4-FFF2-40B4-BE49-F238E27FC236}">
                    <a16:creationId xmlns:a16="http://schemas.microsoft.com/office/drawing/2014/main" id="{344F2CEE-D9B4-1C34-7AD4-2CE225B5BC68}"/>
                  </a:ext>
                </a:extLst>
              </p:cNvPr>
              <p:cNvSpPr txBox="1">
                <a:spLocks noRot="1" noChangeAspect="1" noMove="1" noResize="1" noEditPoints="1" noAdjustHandles="1" noChangeArrowheads="1" noChangeShapeType="1" noTextEdit="1"/>
              </p:cNvSpPr>
              <p:nvPr/>
            </p:nvSpPr>
            <p:spPr>
              <a:xfrm>
                <a:off x="815340" y="3132342"/>
                <a:ext cx="4572000" cy="68134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CA1A72A-3665-257D-5477-D78D10B55F1C}"/>
                  </a:ext>
                </a:extLst>
              </p:cNvPr>
              <p:cNvSpPr txBox="1"/>
              <p:nvPr/>
            </p:nvSpPr>
            <p:spPr>
              <a:xfrm>
                <a:off x="1409700" y="3922721"/>
                <a:ext cx="284226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𝑁</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𝑇</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𝐺</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𝑍𝑂𝐺</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𝐴𝐵𝐶</m:t>
                              </m:r>
                            </m:sub>
                          </m:sSub>
                        </m:e>
                      </m:d>
                    </m:oMath>
                  </m:oMathPara>
                </a14:m>
                <a:endParaRPr lang="en-US" sz="1200" dirty="0">
                  <a:solidFill>
                    <a:schemeClr val="tx1"/>
                  </a:solidFill>
                </a:endParaRPr>
              </a:p>
            </p:txBody>
          </p:sp>
        </mc:Choice>
        <mc:Fallback xmlns="">
          <p:sp>
            <p:nvSpPr>
              <p:cNvPr id="16" name="TextBox 15">
                <a:extLst>
                  <a:ext uri="{FF2B5EF4-FFF2-40B4-BE49-F238E27FC236}">
                    <a16:creationId xmlns:a16="http://schemas.microsoft.com/office/drawing/2014/main" id="{1CA1A72A-3665-257D-5477-D78D10B55F1C}"/>
                  </a:ext>
                </a:extLst>
              </p:cNvPr>
              <p:cNvSpPr txBox="1">
                <a:spLocks noRot="1" noChangeAspect="1" noMove="1" noResize="1" noEditPoints="1" noAdjustHandles="1" noChangeArrowheads="1" noChangeShapeType="1" noTextEdit="1"/>
              </p:cNvSpPr>
              <p:nvPr/>
            </p:nvSpPr>
            <p:spPr>
              <a:xfrm>
                <a:off x="1409700" y="3922721"/>
                <a:ext cx="2842260" cy="307264"/>
              </a:xfrm>
              <a:prstGeom prst="rect">
                <a:avLst/>
              </a:prstGeom>
              <a:blipFill>
                <a:blip r:embed="rId3"/>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67FEF7E9-DCDE-A7B2-A6FB-6704B1ADB052}"/>
              </a:ext>
            </a:extLst>
          </p:cNvPr>
          <p:cNvSpPr txBox="1"/>
          <p:nvPr/>
        </p:nvSpPr>
        <p:spPr>
          <a:xfrm>
            <a:off x="8064805" y="3421380"/>
            <a:ext cx="527709" cy="338554"/>
          </a:xfrm>
          <a:prstGeom prst="rect">
            <a:avLst/>
          </a:prstGeom>
          <a:noFill/>
        </p:spPr>
        <p:txBody>
          <a:bodyPr wrap="none" rtlCol="0">
            <a:spAutoFit/>
          </a:bodyPr>
          <a:lstStyle/>
          <a:p>
            <a:r>
              <a:rPr lang="en-US" sz="1600" dirty="0"/>
              <a:t>(27)</a:t>
            </a:r>
          </a:p>
        </p:txBody>
      </p:sp>
      <p:sp>
        <p:nvSpPr>
          <p:cNvPr id="18" name="TextBox 17">
            <a:extLst>
              <a:ext uri="{FF2B5EF4-FFF2-40B4-BE49-F238E27FC236}">
                <a16:creationId xmlns:a16="http://schemas.microsoft.com/office/drawing/2014/main" id="{92DEA1CD-C810-50B5-98B4-E4B2351AAD1E}"/>
              </a:ext>
            </a:extLst>
          </p:cNvPr>
          <p:cNvSpPr txBox="1"/>
          <p:nvPr/>
        </p:nvSpPr>
        <p:spPr>
          <a:xfrm>
            <a:off x="815340" y="4229728"/>
            <a:ext cx="758262" cy="307777"/>
          </a:xfrm>
          <a:prstGeom prst="rect">
            <a:avLst/>
          </a:prstGeom>
          <a:noFill/>
        </p:spPr>
        <p:txBody>
          <a:bodyPr wrap="square">
            <a:spAutoFit/>
          </a:bodyPr>
          <a:lstStyle/>
          <a:p>
            <a:r>
              <a:rPr lang="en-US" sz="1400" dirty="0">
                <a:latin typeface="Georgia" panose="02040502050405020303" pitchFamily="18" charset="0"/>
                <a:ea typeface="Calibri" panose="020F0502020204030204" pitchFamily="34" charset="0"/>
                <a:cs typeface="Times New Roman" panose="02020603050405020304" pitchFamily="18" charset="0"/>
              </a:rPr>
              <a:t>where,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43F15A1-E9DA-2A51-7DA9-A0E652C29411}"/>
                  </a:ext>
                </a:extLst>
              </p:cNvPr>
              <p:cNvSpPr txBox="1"/>
              <p:nvPr/>
            </p:nvSpPr>
            <p:spPr>
              <a:xfrm>
                <a:off x="1482090" y="4454982"/>
                <a:ext cx="2522220" cy="779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𝑍</m:t>
                          </m:r>
                          <m:r>
                            <a:rPr lang="en-US" sz="1400" i="0">
                              <a:solidFill>
                                <a:schemeClr val="tx1"/>
                              </a:solidFill>
                              <a:latin typeface="Cambria Math" panose="02040503050406030204" pitchFamily="18" charset="0"/>
                            </a:rPr>
                            <m:t>0</m:t>
                          </m:r>
                          <m:r>
                            <a:rPr lang="en-US" sz="1400" i="1">
                              <a:solidFill>
                                <a:schemeClr val="tx1"/>
                              </a:solidFill>
                              <a:latin typeface="Cambria Math" panose="02040503050406030204" pitchFamily="18" charset="0"/>
                            </a:rPr>
                            <m:t>𝐺</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3"/>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m:t>
                                    </m:r>
                                  </m:sub>
                                </m:sSub>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1">
                                        <a:solidFill>
                                          <a:schemeClr val="tx1"/>
                                        </a:solidFill>
                                        <a:latin typeface="Cambria Math" panose="02040503050406030204" pitchFamily="18" charset="0"/>
                                      </a:rPr>
                                      <m:t>𝑔</m:t>
                                    </m:r>
                                  </m:sub>
                                </m:sSub>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1">
                                        <a:solidFill>
                                          <a:schemeClr val="tx1"/>
                                        </a:solidFill>
                                        <a:latin typeface="Cambria Math" panose="02040503050406030204" pitchFamily="18" charset="0"/>
                                      </a:rPr>
                                      <m:t>𝑔</m:t>
                                    </m:r>
                                  </m:sub>
                                </m:sSub>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1">
                                        <a:solidFill>
                                          <a:schemeClr val="tx1"/>
                                        </a:solidFill>
                                        <a:latin typeface="Cambria Math" panose="02040503050406030204" pitchFamily="18" charset="0"/>
                                      </a:rPr>
                                      <m:t>𝑔</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1">
                                        <a:solidFill>
                                          <a:schemeClr val="tx1"/>
                                        </a:solidFill>
                                        <a:latin typeface="Cambria Math" panose="02040503050406030204" pitchFamily="18" charset="0"/>
                                      </a:rPr>
                                      <m:t>𝑔</m:t>
                                    </m:r>
                                  </m:sub>
                                </m:sSub>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1">
                                        <a:solidFill>
                                          <a:schemeClr val="tx1"/>
                                        </a:solidFill>
                                        <a:latin typeface="Cambria Math" panose="02040503050406030204" pitchFamily="18" charset="0"/>
                                      </a:rPr>
                                      <m:t>𝑔</m:t>
                                    </m:r>
                                  </m:sub>
                                </m:sSub>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1">
                                        <a:solidFill>
                                          <a:schemeClr val="tx1"/>
                                        </a:solidFill>
                                        <a:latin typeface="Cambria Math" panose="02040503050406030204" pitchFamily="18" charset="0"/>
                                      </a:rPr>
                                      <m:t>𝑔</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1">
                                        <a:solidFill>
                                          <a:schemeClr val="tx1"/>
                                        </a:solidFill>
                                        <a:latin typeface="Cambria Math" panose="02040503050406030204" pitchFamily="18" charset="0"/>
                                      </a:rPr>
                                      <m:t>𝑔</m:t>
                                    </m:r>
                                  </m:sub>
                                </m:sSub>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1">
                                        <a:solidFill>
                                          <a:schemeClr val="tx1"/>
                                        </a:solidFill>
                                        <a:latin typeface="Cambria Math" panose="02040503050406030204" pitchFamily="18" charset="0"/>
                                      </a:rPr>
                                      <m:t>𝑔</m:t>
                                    </m:r>
                                  </m:sub>
                                </m:sSub>
                              </m:e>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1">
                                        <a:solidFill>
                                          <a:schemeClr val="tx1"/>
                                        </a:solidFill>
                                        <a:latin typeface="Cambria Math" panose="02040503050406030204" pitchFamily="18" charset="0"/>
                                      </a:rPr>
                                      <m:t>𝑔</m:t>
                                    </m:r>
                                  </m:sub>
                                </m:sSub>
                              </m:e>
                            </m:mr>
                          </m:m>
                        </m:e>
                      </m:d>
                    </m:oMath>
                  </m:oMathPara>
                </a14:m>
                <a:endParaRPr lang="en-US" sz="1400" dirty="0">
                  <a:solidFill>
                    <a:schemeClr val="tx1"/>
                  </a:solidFill>
                </a:endParaRPr>
              </a:p>
            </p:txBody>
          </p:sp>
        </mc:Choice>
        <mc:Fallback xmlns="">
          <p:sp>
            <p:nvSpPr>
              <p:cNvPr id="20" name="TextBox 19">
                <a:extLst>
                  <a:ext uri="{FF2B5EF4-FFF2-40B4-BE49-F238E27FC236}">
                    <a16:creationId xmlns:a16="http://schemas.microsoft.com/office/drawing/2014/main" id="{643F15A1-E9DA-2A51-7DA9-A0E652C29411}"/>
                  </a:ext>
                </a:extLst>
              </p:cNvPr>
              <p:cNvSpPr txBox="1">
                <a:spLocks noRot="1" noChangeAspect="1" noMove="1" noResize="1" noEditPoints="1" noAdjustHandles="1" noChangeArrowheads="1" noChangeShapeType="1" noTextEdit="1"/>
              </p:cNvSpPr>
              <p:nvPr/>
            </p:nvSpPr>
            <p:spPr>
              <a:xfrm>
                <a:off x="1482090" y="4454982"/>
                <a:ext cx="2522220" cy="77905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88013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35</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 Equations</a:t>
            </a:r>
          </a:p>
        </p:txBody>
      </p:sp>
      <p:sp>
        <p:nvSpPr>
          <p:cNvPr id="13" name="TextBox 12">
            <a:extLst>
              <a:ext uri="{FF2B5EF4-FFF2-40B4-BE49-F238E27FC236}">
                <a16:creationId xmlns:a16="http://schemas.microsoft.com/office/drawing/2014/main" id="{17DB3D94-6520-4F9A-38FA-C8F9BD0EFF6A}"/>
              </a:ext>
            </a:extLst>
          </p:cNvPr>
          <p:cNvSpPr txBox="1"/>
          <p:nvPr/>
        </p:nvSpPr>
        <p:spPr>
          <a:xfrm>
            <a:off x="457200" y="800621"/>
            <a:ext cx="4572000" cy="369332"/>
          </a:xfrm>
          <a:prstGeom prst="rect">
            <a:avLst/>
          </a:prstGeom>
          <a:noFill/>
        </p:spPr>
        <p:txBody>
          <a:bodyPr wrap="square">
            <a:spAutoFit/>
          </a:bodyPr>
          <a:lstStyle/>
          <a:p>
            <a:pPr algn="just">
              <a:spcBef>
                <a:spcPts val="600"/>
              </a:spcBef>
              <a:spcAft>
                <a:spcPts val="600"/>
              </a:spcAft>
              <a:buClr>
                <a:srgbClr val="FF0000"/>
              </a:buClr>
            </a:pPr>
            <a:r>
              <a:rPr lang="en-US" sz="1800" u="sng" dirty="0"/>
              <a:t>Forward Sweep</a:t>
            </a:r>
          </a:p>
        </p:txBody>
      </p:sp>
      <p:sp>
        <p:nvSpPr>
          <p:cNvPr id="6" name="TextBox 5">
            <a:extLst>
              <a:ext uri="{FF2B5EF4-FFF2-40B4-BE49-F238E27FC236}">
                <a16:creationId xmlns:a16="http://schemas.microsoft.com/office/drawing/2014/main" id="{E95767D9-612D-7DDF-A0F0-4399CAE88763}"/>
              </a:ext>
            </a:extLst>
          </p:cNvPr>
          <p:cNvSpPr txBox="1"/>
          <p:nvPr/>
        </p:nvSpPr>
        <p:spPr>
          <a:xfrm>
            <a:off x="401320" y="1224087"/>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The "ideal" secondary transformer voltages are:</a:t>
            </a:r>
          </a:p>
        </p:txBody>
      </p:sp>
      <p:sp>
        <p:nvSpPr>
          <p:cNvPr id="17" name="TextBox 16">
            <a:extLst>
              <a:ext uri="{FF2B5EF4-FFF2-40B4-BE49-F238E27FC236}">
                <a16:creationId xmlns:a16="http://schemas.microsoft.com/office/drawing/2014/main" id="{67FEF7E9-DCDE-A7B2-A6FB-6704B1ADB052}"/>
              </a:ext>
            </a:extLst>
          </p:cNvPr>
          <p:cNvSpPr txBox="1"/>
          <p:nvPr/>
        </p:nvSpPr>
        <p:spPr>
          <a:xfrm>
            <a:off x="7861298" y="2211369"/>
            <a:ext cx="527709" cy="338554"/>
          </a:xfrm>
          <a:prstGeom prst="rect">
            <a:avLst/>
          </a:prstGeom>
          <a:noFill/>
        </p:spPr>
        <p:txBody>
          <a:bodyPr wrap="none" rtlCol="0">
            <a:spAutoFit/>
          </a:bodyPr>
          <a:lstStyle/>
          <a:p>
            <a:r>
              <a:rPr lang="en-US" sz="1600" dirty="0"/>
              <a:t>(28)</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0764763-5EF5-E1AD-8BA5-CCC6E8D86C6F}"/>
                  </a:ext>
                </a:extLst>
              </p:cNvPr>
              <p:cNvSpPr txBox="1"/>
              <p:nvPr/>
            </p:nvSpPr>
            <p:spPr>
              <a:xfrm>
                <a:off x="1718310" y="1585998"/>
                <a:ext cx="2190750" cy="306815"/>
              </a:xfrm>
              <a:prstGeom prst="rect">
                <a:avLst/>
              </a:prstGeom>
              <a:noFill/>
            </p:spPr>
            <p:txBody>
              <a:bodyPr wrap="square">
                <a:spAutoFit/>
              </a:bodyPr>
              <a:lstStyle/>
              <a:p>
                <a14:m>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oMath>
                </a14:m>
                <a:r>
                  <a:rPr lang="en-US" sz="1200" dirty="0">
                    <a:solidFill>
                      <a:schemeClr val="tx1"/>
                    </a:solidFill>
                  </a:rPr>
                  <a:t> </a:t>
                </a:r>
                <a14:m>
                  <m:oMath xmlns:m="http://schemas.openxmlformats.org/officeDocument/2006/math">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oMath>
                </a14:m>
                <a:r>
                  <a:rPr lang="en-US" sz="1200" dirty="0">
                    <a:solidFill>
                      <a:schemeClr val="tx1"/>
                    </a:solidFill>
                  </a:rPr>
                  <a:t> . </a:t>
                </a:r>
                <a14:m>
                  <m:oMath xmlns:m="http://schemas.openxmlformats.org/officeDocument/2006/math">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𝑉</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𝑁</m:t>
                                </m:r>
                              </m:e>
                              <m:sub>
                                <m:r>
                                  <a:rPr lang="en-US" sz="1200" i="1">
                                    <a:latin typeface="Cambria Math" panose="02040503050406030204" pitchFamily="18" charset="0"/>
                                  </a:rPr>
                                  <m:t>𝐴𝐵𝐶</m:t>
                                </m:r>
                              </m:sub>
                            </m:sSub>
                          </m:sub>
                        </m:sSub>
                      </m:e>
                    </m:d>
                  </m:oMath>
                </a14:m>
                <a:endParaRPr lang="en-US" sz="1200" dirty="0">
                  <a:solidFill>
                    <a:schemeClr val="tx1"/>
                  </a:solidFill>
                </a:endParaRPr>
              </a:p>
            </p:txBody>
          </p:sp>
        </mc:Choice>
        <mc:Fallback xmlns="">
          <p:sp>
            <p:nvSpPr>
              <p:cNvPr id="12" name="TextBox 11">
                <a:extLst>
                  <a:ext uri="{FF2B5EF4-FFF2-40B4-BE49-F238E27FC236}">
                    <a16:creationId xmlns:a16="http://schemas.microsoft.com/office/drawing/2014/main" id="{10764763-5EF5-E1AD-8BA5-CCC6E8D86C6F}"/>
                  </a:ext>
                </a:extLst>
              </p:cNvPr>
              <p:cNvSpPr txBox="1">
                <a:spLocks noRot="1" noChangeAspect="1" noMove="1" noResize="1" noEditPoints="1" noAdjustHandles="1" noChangeArrowheads="1" noChangeShapeType="1" noTextEdit="1"/>
              </p:cNvSpPr>
              <p:nvPr/>
            </p:nvSpPr>
            <p:spPr>
              <a:xfrm>
                <a:off x="1718310" y="1585998"/>
                <a:ext cx="2190750" cy="306815"/>
              </a:xfrm>
              <a:prstGeom prst="rect">
                <a:avLst/>
              </a:prstGeom>
              <a:blipFill>
                <a:blip r:embed="rId2"/>
                <a:stretch>
                  <a:fillRect b="-784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0A1FE9D-479B-700D-8420-322A74E3CCBE}"/>
              </a:ext>
            </a:extLst>
          </p:cNvPr>
          <p:cNvSpPr txBox="1"/>
          <p:nvPr/>
        </p:nvSpPr>
        <p:spPr>
          <a:xfrm>
            <a:off x="401320" y="1864350"/>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Leading Connection</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B5DFFB3-AEAD-A997-3D96-9A321F865A89}"/>
                  </a:ext>
                </a:extLst>
              </p:cNvPr>
              <p:cNvSpPr txBox="1"/>
              <p:nvPr/>
            </p:nvSpPr>
            <p:spPr>
              <a:xfrm>
                <a:off x="815340" y="2171165"/>
                <a:ext cx="4572000"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i="0">
                              <a:solidFill>
                                <a:schemeClr val="tx1"/>
                              </a:solidFill>
                              <a:latin typeface="Cambria Math" panose="02040503050406030204" pitchFamily="18" charset="0"/>
                            </a:rPr>
                            <m:t>1</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𝑛𝑏</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𝑎𝑏</m:t>
                                    </m:r>
                                  </m:sub>
                                </m:sSub>
                              </m:e>
                            </m:mr>
                          </m:m>
                        </m:e>
                      </m:d>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𝐵𝑉</m:t>
                      </m:r>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m:t>
                          </m:r>
                        </m:e>
                        <m:sub>
                          <m:r>
                            <a:rPr lang="en-US" sz="1200">
                              <a:solidFill>
                                <a:schemeClr val="tx1"/>
                              </a:solidFill>
                              <a:latin typeface="Cambria Math" panose="02040503050406030204" pitchFamily="18" charset="0"/>
                            </a:rPr>
                            <m:t>1</m:t>
                          </m:r>
                        </m:sub>
                      </m:sSub>
                      <m:d>
                        <m:dPr>
                          <m:begChr m:val=""/>
                          <m:endChr m:val=""/>
                          <m:ctrlPr>
                            <a:rPr lang="en-US" sz="1200" i="1">
                              <a:solidFill>
                                <a:schemeClr val="tx1"/>
                              </a:solidFill>
                              <a:latin typeface="Cambria Math" panose="02040503050406030204" pitchFamily="18" charset="0"/>
                            </a:rPr>
                          </m:ctrlPr>
                        </m:dPr>
                        <m:e>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𝑛</m:t>
                                  </m:r>
                                </m:e>
                                <m:sub>
                                  <m:r>
                                    <a:rPr lang="en-US" sz="1200" i="1">
                                      <a:solidFill>
                                        <a:schemeClr val="tx1"/>
                                      </a:solidFill>
                                      <a:latin typeface="Cambria Math" panose="02040503050406030204" pitchFamily="18" charset="0"/>
                                    </a:rPr>
                                    <m:t>𝑡</m:t>
                                  </m:r>
                                </m:sub>
                              </m:sSub>
                            </m:den>
                          </m:f>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0.5</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0.5</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
                            </m:e>
                          </m:d>
                        </m:e>
                      </m:d>
                    </m:oMath>
                  </m:oMathPara>
                </a14:m>
                <a:endParaRPr lang="en-US" sz="1200" dirty="0">
                  <a:solidFill>
                    <a:schemeClr val="tx1"/>
                  </a:solidFill>
                </a:endParaRPr>
              </a:p>
            </p:txBody>
          </p:sp>
        </mc:Choice>
        <mc:Fallback xmlns="">
          <p:sp>
            <p:nvSpPr>
              <p:cNvPr id="21" name="TextBox 20">
                <a:extLst>
                  <a:ext uri="{FF2B5EF4-FFF2-40B4-BE49-F238E27FC236}">
                    <a16:creationId xmlns:a16="http://schemas.microsoft.com/office/drawing/2014/main" id="{DB5DFFB3-AEAD-A997-3D96-9A321F865A89}"/>
                  </a:ext>
                </a:extLst>
              </p:cNvPr>
              <p:cNvSpPr txBox="1">
                <a:spLocks noRot="1" noChangeAspect="1" noMove="1" noResize="1" noEditPoints="1" noAdjustHandles="1" noChangeArrowheads="1" noChangeShapeType="1" noTextEdit="1"/>
              </p:cNvSpPr>
              <p:nvPr/>
            </p:nvSpPr>
            <p:spPr>
              <a:xfrm>
                <a:off x="815340" y="2171165"/>
                <a:ext cx="4572000" cy="618246"/>
              </a:xfrm>
              <a:prstGeom prst="rect">
                <a:avLst/>
              </a:prstGeom>
              <a:blipFill>
                <a:blip r:embed="rId3"/>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C7E656C2-0F3E-E957-998C-9C073707998D}"/>
              </a:ext>
            </a:extLst>
          </p:cNvPr>
          <p:cNvSpPr txBox="1"/>
          <p:nvPr/>
        </p:nvSpPr>
        <p:spPr>
          <a:xfrm>
            <a:off x="462951" y="2759986"/>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Lagging Connection</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60B0743-56B0-237C-00BC-D04D9B49922D}"/>
                  </a:ext>
                </a:extLst>
              </p:cNvPr>
              <p:cNvSpPr txBox="1"/>
              <p:nvPr/>
            </p:nvSpPr>
            <p:spPr>
              <a:xfrm>
                <a:off x="815340" y="3068147"/>
                <a:ext cx="4572000"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b="0" i="0" smtClean="0">
                              <a:solidFill>
                                <a:schemeClr val="tx1"/>
                              </a:solidFill>
                              <a:latin typeface="Cambria Math" panose="02040503050406030204" pitchFamily="18" charset="0"/>
                            </a:rPr>
                            <m:t>2</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𝑛𝑏</m:t>
                                    </m:r>
                                  </m:sub>
                                </m:sSub>
                              </m:e>
                            </m:mr>
                            <m:m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𝑎𝑏</m:t>
                                    </m:r>
                                  </m:sub>
                                </m:sSub>
                              </m:e>
                            </m:mr>
                          </m:m>
                        </m:e>
                      </m:d>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𝐵𝑉</m:t>
                      </m:r>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m:t>
                          </m:r>
                        </m:e>
                        <m:sub>
                          <m:r>
                            <a:rPr lang="en-US" sz="1200" b="0" i="0" smtClean="0">
                              <a:solidFill>
                                <a:schemeClr val="tx1"/>
                              </a:solidFill>
                              <a:latin typeface="Cambria Math" panose="02040503050406030204" pitchFamily="18" charset="0"/>
                            </a:rPr>
                            <m:t>2</m:t>
                          </m:r>
                        </m:sub>
                      </m:sSub>
                      <m:d>
                        <m:dPr>
                          <m:begChr m:val=""/>
                          <m:endChr m:val=""/>
                          <m:ctrlPr>
                            <a:rPr lang="en-US" sz="1200" i="1">
                              <a:solidFill>
                                <a:schemeClr val="tx1"/>
                              </a:solidFill>
                              <a:latin typeface="Cambria Math" panose="02040503050406030204" pitchFamily="18" charset="0"/>
                            </a:rPr>
                          </m:ctrlPr>
                        </m:dPr>
                        <m:e>
                          <m:r>
                            <a:rPr lang="en-US" sz="1200" i="0">
                              <a:solidFill>
                                <a:schemeClr val="tx1"/>
                              </a:solidFill>
                              <a:latin typeface="Cambria Math" panose="02040503050406030204" pitchFamily="18" charset="0"/>
                            </a:rPr>
                            <m:t>=</m:t>
                          </m:r>
                          <m:f>
                            <m:fPr>
                              <m:ctrlPr>
                                <a:rPr lang="en-US" sz="1200" i="1">
                                  <a:solidFill>
                                    <a:schemeClr val="tx1"/>
                                  </a:solidFill>
                                  <a:latin typeface="Cambria Math" panose="02040503050406030204" pitchFamily="18" charset="0"/>
                                </a:rPr>
                              </m:ctrlPr>
                            </m:fPr>
                            <m:num>
                              <m:r>
                                <a:rPr lang="en-US" sz="1200" i="0">
                                  <a:solidFill>
                                    <a:schemeClr val="tx1"/>
                                  </a:solidFill>
                                  <a:latin typeface="Cambria Math" panose="02040503050406030204" pitchFamily="18" charset="0"/>
                                </a:rPr>
                                <m:t>1</m:t>
                              </m:r>
                            </m:num>
                            <m:den>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𝑛</m:t>
                                  </m:r>
                                </m:e>
                                <m:sub>
                                  <m:r>
                                    <a:rPr lang="en-US" sz="1200" i="1">
                                      <a:solidFill>
                                        <a:schemeClr val="tx1"/>
                                      </a:solidFill>
                                      <a:latin typeface="Cambria Math" panose="02040503050406030204" pitchFamily="18" charset="0"/>
                                    </a:rPr>
                                    <m:t>𝑡</m:t>
                                  </m:r>
                                </m:sub>
                              </m:sSub>
                            </m:den>
                          </m:f>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0.5</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0.5</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
                            </m:e>
                          </m:d>
                        </m:e>
                      </m:d>
                    </m:oMath>
                  </m:oMathPara>
                </a14:m>
                <a:endParaRPr lang="en-US" sz="1200" dirty="0">
                  <a:solidFill>
                    <a:schemeClr val="tx1"/>
                  </a:solidFill>
                </a:endParaRPr>
              </a:p>
            </p:txBody>
          </p:sp>
        </mc:Choice>
        <mc:Fallback xmlns="">
          <p:sp>
            <p:nvSpPr>
              <p:cNvPr id="23" name="TextBox 22">
                <a:extLst>
                  <a:ext uri="{FF2B5EF4-FFF2-40B4-BE49-F238E27FC236}">
                    <a16:creationId xmlns:a16="http://schemas.microsoft.com/office/drawing/2014/main" id="{760B0743-56B0-237C-00BC-D04D9B49922D}"/>
                  </a:ext>
                </a:extLst>
              </p:cNvPr>
              <p:cNvSpPr txBox="1">
                <a:spLocks noRot="1" noChangeAspect="1" noMove="1" noResize="1" noEditPoints="1" noAdjustHandles="1" noChangeArrowheads="1" noChangeShapeType="1" noTextEdit="1"/>
              </p:cNvSpPr>
              <p:nvPr/>
            </p:nvSpPr>
            <p:spPr>
              <a:xfrm>
                <a:off x="815340" y="3068147"/>
                <a:ext cx="4572000" cy="618246"/>
              </a:xfrm>
              <a:prstGeom prst="rect">
                <a:avLst/>
              </a:prstGeom>
              <a:blipFill>
                <a:blip r:embed="rId4"/>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0DA4169B-7598-BADA-E833-48C8B0206721}"/>
              </a:ext>
            </a:extLst>
          </p:cNvPr>
          <p:cNvSpPr txBox="1"/>
          <p:nvPr/>
        </p:nvSpPr>
        <p:spPr>
          <a:xfrm>
            <a:off x="462951" y="3783354"/>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Substitute Eqn. (27) in Eqn. (28),</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30E770F-23C7-33DC-B8F1-1D421535DAA2}"/>
                  </a:ext>
                </a:extLst>
              </p:cNvPr>
              <p:cNvSpPr txBox="1"/>
              <p:nvPr/>
            </p:nvSpPr>
            <p:spPr>
              <a:xfrm>
                <a:off x="990600" y="4164341"/>
                <a:ext cx="4572000" cy="5487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smtClean="0">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i="1">
                                    <a:solidFill>
                                      <a:schemeClr val="tx1"/>
                                    </a:solidFill>
                                    <a:latin typeface="Cambria Math" panose="02040503050406030204" pitchFamily="18" charset="0"/>
                                  </a:rPr>
                                  <m:t>𝐿</m:t>
                                </m:r>
                              </m:sub>
                            </m:sSub>
                          </m:e>
                          <m:e>
                            <m:r>
                              <a:rPr lang="en-US" sz="1200" i="0">
                                <a:solidFill>
                                  <a:schemeClr val="tx1"/>
                                </a:solidFill>
                                <a:latin typeface="Cambria Math" panose="02040503050406030204" pitchFamily="18" charset="0"/>
                              </a:rPr>
                              <m:t> =</m:t>
                            </m:r>
                            <m:d>
                              <m:dPr>
                                <m:begChr m:val=""/>
                                <m:endChr m:val=""/>
                                <m:ctrlPr>
                                  <a:rPr lang="en-US" sz="1200" i="1">
                                    <a:solidFill>
                                      <a:schemeClr val="tx1"/>
                                    </a:solidFill>
                                    <a:latin typeface="Cambria Math" panose="02040503050406030204" pitchFamily="18" charset="0"/>
                                  </a:rPr>
                                </m:ctrlPr>
                              </m:dPr>
                              <m:e>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𝐵𝑉</m:t>
                                </m:r>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m:t>
                                    </m:r>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𝐺</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r>
                                          <a:rPr lang="en-US" sz="1200" i="0">
                                            <a:solidFill>
                                              <a:schemeClr val="tx1"/>
                                            </a:solidFill>
                                            <a:latin typeface="Cambria Math" panose="02040503050406030204" pitchFamily="18" charset="0"/>
                                          </a:rPr>
                                          <m:t>0</m:t>
                                        </m:r>
                                        <m:r>
                                          <a:rPr lang="en-US" sz="1200" i="1">
                                            <a:solidFill>
                                              <a:schemeClr val="tx1"/>
                                            </a:solidFill>
                                            <a:latin typeface="Cambria Math" panose="02040503050406030204" pitchFamily="18" charset="0"/>
                                          </a:rPr>
                                          <m:t>𝐺</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𝐴𝐵𝐶</m:t>
                                            </m:r>
                                          </m:sub>
                                        </m:sSub>
                                      </m:e>
                                    </m:d>
                                  </m:e>
                                </m:d>
                              </m:e>
                            </m:d>
                          </m:e>
                        </m:mr>
                        <m:mr>
                          <m:e>
                            <m:sSub>
                              <m:sSubPr>
                                <m:ctrlPr>
                                  <a:rPr lang="en-US" sz="1200" i="1">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i="1">
                                    <a:solidFill>
                                      <a:schemeClr val="tx1"/>
                                    </a:solidFill>
                                    <a:latin typeface="Cambria Math" panose="02040503050406030204" pitchFamily="18" charset="0"/>
                                  </a:rPr>
                                  <m:t>𝐿</m:t>
                                </m:r>
                              </m:sub>
                            </m:sSub>
                          </m:e>
                          <m:e>
                            <m:r>
                              <a:rPr lang="en-US" sz="1200" b="0" i="1" smtClean="0">
                                <a:solidFill>
                                  <a:schemeClr val="tx1"/>
                                </a:solidFill>
                                <a:latin typeface="Cambria Math" panose="02040503050406030204" pitchFamily="18" charset="0"/>
                              </a:rPr>
                              <m:t>      </m:t>
                            </m:r>
                            <m:r>
                              <a:rPr lang="en-US" sz="1200" i="0">
                                <a:solidFill>
                                  <a:schemeClr val="tx1"/>
                                </a:solidFill>
                                <a:latin typeface="Cambria Math" panose="02040503050406030204" pitchFamily="18" charset="0"/>
                              </a:rPr>
                              <m:t> </m:t>
                            </m:r>
                            <m:r>
                              <a:rPr lang="en-US" sz="1200" b="0" i="0" smtClean="0">
                                <a:solidFill>
                                  <a:schemeClr val="tx1"/>
                                </a:solidFill>
                                <a:latin typeface="Cambria Math" panose="02040503050406030204" pitchFamily="18" charset="0"/>
                              </a:rPr>
                              <m:t>    </m:t>
                            </m:r>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𝐵𝑉</m:t>
                                </m:r>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m:t>
                                    </m:r>
                                  </m:e>
                                  <m:sub>
                                    <m:r>
                                      <a:rPr lang="en-US" sz="1200" i="1">
                                        <a:solidFill>
                                          <a:schemeClr val="tx1"/>
                                        </a:solidFill>
                                        <a:latin typeface="Cambria Math" panose="02040503050406030204" pitchFamily="18" charset="0"/>
                                      </a:rPr>
                                      <m:t>𝐿</m:t>
                                    </m:r>
                                  </m:sub>
                                </m:sSub>
                                <m:r>
                                  <a:rPr lang="en-US" sz="1200" b="0" i="1" smtClean="0">
                                    <a:solidFill>
                                      <a:schemeClr val="tx1"/>
                                    </a:solidFill>
                                    <a:latin typeface="Cambria Math" panose="02040503050406030204" pitchFamily="18" charset="0"/>
                                  </a:rPr>
                                  <m:t> .  </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𝐺</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𝐵𝑉</m:t>
                                </m:r>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m:t>
                                    </m:r>
                                  </m:e>
                                  <m:sub>
                                    <m:r>
                                      <a:rPr lang="en-US" sz="1200" i="1">
                                        <a:solidFill>
                                          <a:schemeClr val="tx1"/>
                                        </a:solidFill>
                                        <a:latin typeface="Cambria Math" panose="02040503050406030204" pitchFamily="18" charset="0"/>
                                      </a:rPr>
                                      <m:t>𝐿</m:t>
                                    </m:r>
                                  </m:sub>
                                </m:sSub>
                                <m:d>
                                  <m:dPr>
                                    <m:begChr m:val=""/>
                                    <m:endChr m:val=""/>
                                    <m:ctrlPr>
                                      <a:rPr lang="en-US" sz="1200" i="1">
                                        <a:solidFill>
                                          <a:schemeClr val="tx1"/>
                                        </a:solidFill>
                                        <a:latin typeface="Cambria Math" panose="02040503050406030204" pitchFamily="18" charset="0"/>
                                      </a:rPr>
                                    </m:ctrlPr>
                                  </m:dPr>
                                  <m:e>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r>
                                          <a:rPr lang="en-US" sz="1200" i="0">
                                            <a:solidFill>
                                              <a:schemeClr val="tx1"/>
                                            </a:solidFill>
                                            <a:latin typeface="Cambria Math" panose="02040503050406030204" pitchFamily="18" charset="0"/>
                                          </a:rPr>
                                          <m:t>0</m:t>
                                        </m:r>
                                        <m:r>
                                          <a:rPr lang="en-US" sz="1200" i="1">
                                            <a:solidFill>
                                              <a:schemeClr val="tx1"/>
                                            </a:solidFill>
                                            <a:latin typeface="Cambria Math" panose="02040503050406030204" pitchFamily="18" charset="0"/>
                                          </a:rPr>
                                          <m:t>𝐺</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𝐴𝐵𝐶</m:t>
                                            </m:r>
                                          </m:sub>
                                        </m:sSub>
                                      </m:e>
                                    </m:d>
                                  </m:e>
                                </m:d>
                              </m:e>
                            </m:d>
                          </m:e>
                        </m:mr>
                      </m:m>
                    </m:oMath>
                  </m:oMathPara>
                </a14:m>
                <a:endParaRPr lang="en-US" sz="1200" dirty="0">
                  <a:solidFill>
                    <a:schemeClr val="tx1"/>
                  </a:solidFill>
                </a:endParaRPr>
              </a:p>
            </p:txBody>
          </p:sp>
        </mc:Choice>
        <mc:Fallback xmlns="">
          <p:sp>
            <p:nvSpPr>
              <p:cNvPr id="28" name="TextBox 27">
                <a:extLst>
                  <a:ext uri="{FF2B5EF4-FFF2-40B4-BE49-F238E27FC236}">
                    <a16:creationId xmlns:a16="http://schemas.microsoft.com/office/drawing/2014/main" id="{C30E770F-23C7-33DC-B8F1-1D421535DAA2}"/>
                  </a:ext>
                </a:extLst>
              </p:cNvPr>
              <p:cNvSpPr txBox="1">
                <a:spLocks noRot="1" noChangeAspect="1" noMove="1" noResize="1" noEditPoints="1" noAdjustHandles="1" noChangeArrowheads="1" noChangeShapeType="1" noTextEdit="1"/>
              </p:cNvSpPr>
              <p:nvPr/>
            </p:nvSpPr>
            <p:spPr>
              <a:xfrm>
                <a:off x="990600" y="4164341"/>
                <a:ext cx="4572000" cy="548740"/>
              </a:xfrm>
              <a:prstGeom prst="rect">
                <a:avLst/>
              </a:prstGeom>
              <a:blipFill>
                <a:blip r:embed="rId5"/>
                <a:stretch>
                  <a:fillRect b="-1111"/>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D9294B04-8AA0-7502-0D75-6AC4D7315267}"/>
              </a:ext>
            </a:extLst>
          </p:cNvPr>
          <p:cNvSpPr txBox="1"/>
          <p:nvPr/>
        </p:nvSpPr>
        <p:spPr>
          <a:xfrm>
            <a:off x="462951" y="4779340"/>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The transformer secondary currents are defined as:</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A954874-B27E-3BA3-8247-379A80A4F5CD}"/>
                  </a:ext>
                </a:extLst>
              </p:cNvPr>
              <p:cNvSpPr txBox="1"/>
              <p:nvPr/>
            </p:nvSpPr>
            <p:spPr>
              <a:xfrm>
                <a:off x="1221069" y="5084213"/>
                <a:ext cx="2687991" cy="618246"/>
              </a:xfrm>
              <a:prstGeom prst="rect">
                <a:avLst/>
              </a:prstGeom>
              <a:noFill/>
            </p:spPr>
            <p:txBody>
              <a:bodyPr wrap="square">
                <a:spAutoFit/>
              </a:bodyPr>
              <a:lstStyle/>
              <a:p>
                <a:r>
                  <a:rPr lang="en-US" sz="1200" dirty="0">
                    <a:effectLst/>
                    <a:latin typeface="Georgia" panose="02040502050405020303" pitchFamily="18" charset="0"/>
                    <a:ea typeface="Calibri" panose="020F0502020204030204" pitchFamily="34" charset="0"/>
                    <a:cs typeface="Times New Roman" panose="02020603050405020304" pitchFamily="18" charset="0"/>
                  </a:rPr>
                  <a:t>Leading connection: </a:t>
                </a:r>
                <a14:m>
                  <m:oMath xmlns:m="http://schemas.openxmlformats.org/officeDocument/2006/math">
                    <m:sSub>
                      <m:sSubPr>
                        <m:ctrlPr>
                          <a:rPr lang="en-US" sz="1200" i="1">
                            <a:effectLst/>
                            <a:latin typeface="Cambria Math" panose="02040503050406030204" pitchFamily="18" charset="0"/>
                          </a:rPr>
                        </m:ctrlPr>
                      </m:sSubPr>
                      <m:e>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sub>
                            </m:sSub>
                          </m:e>
                        </m:d>
                      </m:e>
                      <m:sub>
                        <m:r>
                          <a:rPr lang="en-US" sz="12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m>
                          <m:mPr>
                            <m:plcHide m:val="on"/>
                            <m:mcs>
                              <m:mc>
                                <m:mcPr>
                                  <m:count m:val="1"/>
                                  <m:mcJc m:val="center"/>
                                </m:mcPr>
                              </m:mc>
                            </m:mcs>
                            <m:ctrlPr>
                              <a:rPr lang="en-US" sz="1200" i="1">
                                <a:effectLst/>
                                <a:latin typeface="Cambria Math" panose="02040503050406030204" pitchFamily="18" charset="0"/>
                              </a:rPr>
                            </m:ctrlPr>
                          </m:mP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𝑛𝑎</m:t>
                                  </m:r>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𝑏𝑛</m:t>
                                  </m:r>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𝑐𝑏</m:t>
                                  </m:r>
                                </m:sub>
                              </m:sSub>
                            </m:e>
                          </m:mr>
                        </m:m>
                      </m:e>
                    </m:d>
                  </m:oMath>
                </a14:m>
                <a:r>
                  <a:rPr lang="en-US" sz="12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200" dirty="0"/>
              </a:p>
            </p:txBody>
          </p:sp>
        </mc:Choice>
        <mc:Fallback xmlns="">
          <p:sp>
            <p:nvSpPr>
              <p:cNvPr id="31" name="TextBox 30">
                <a:extLst>
                  <a:ext uri="{FF2B5EF4-FFF2-40B4-BE49-F238E27FC236}">
                    <a16:creationId xmlns:a16="http://schemas.microsoft.com/office/drawing/2014/main" id="{FA954874-B27E-3BA3-8247-379A80A4F5CD}"/>
                  </a:ext>
                </a:extLst>
              </p:cNvPr>
              <p:cNvSpPr txBox="1">
                <a:spLocks noRot="1" noChangeAspect="1" noMove="1" noResize="1" noEditPoints="1" noAdjustHandles="1" noChangeArrowheads="1" noChangeShapeType="1" noTextEdit="1"/>
              </p:cNvSpPr>
              <p:nvPr/>
            </p:nvSpPr>
            <p:spPr>
              <a:xfrm>
                <a:off x="1221069" y="5084213"/>
                <a:ext cx="2687991" cy="6182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89200FC-95E5-125B-9238-1FFF53E05CC7}"/>
                  </a:ext>
                </a:extLst>
              </p:cNvPr>
              <p:cNvSpPr txBox="1"/>
              <p:nvPr/>
            </p:nvSpPr>
            <p:spPr>
              <a:xfrm>
                <a:off x="4667178" y="5084213"/>
                <a:ext cx="2758440" cy="802912"/>
              </a:xfrm>
              <a:prstGeom prst="rect">
                <a:avLst/>
              </a:prstGeom>
              <a:noFill/>
            </p:spPr>
            <p:txBody>
              <a:bodyPr wrap="square">
                <a:spAutoFit/>
              </a:bodyPr>
              <a:lstStyle/>
              <a:p>
                <a:r>
                  <a:rPr lang="en-US" sz="1200" dirty="0">
                    <a:effectLst/>
                    <a:latin typeface="Georgia" panose="02040502050405020303" pitchFamily="18" charset="0"/>
                    <a:ea typeface="Calibri" panose="020F0502020204030204" pitchFamily="34" charset="0"/>
                    <a:cs typeface="Times New Roman" panose="02020603050405020304" pitchFamily="18" charset="0"/>
                  </a:rPr>
                  <a:t>Lagging connection: </a:t>
                </a:r>
                <a14:m>
                  <m:oMath xmlns:m="http://schemas.openxmlformats.org/officeDocument/2006/math">
                    <m:sSub>
                      <m:sSubPr>
                        <m:ctrlPr>
                          <a:rPr lang="en-US" sz="1200" i="1">
                            <a:effectLst/>
                            <a:latin typeface="Cambria Math" panose="02040503050406030204" pitchFamily="18" charset="0"/>
                          </a:rPr>
                        </m:ctrlPr>
                      </m:sSubPr>
                      <m:e>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sub>
                            </m:sSub>
                          </m:e>
                        </m:d>
                      </m:e>
                      <m:sub>
                        <m:r>
                          <a:rPr lang="en-US" sz="12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m>
                          <m:mPr>
                            <m:plcHide m:val="on"/>
                            <m:mcs>
                              <m:mc>
                                <m:mcPr>
                                  <m:count m:val="1"/>
                                  <m:mcJc m:val="center"/>
                                </m:mcPr>
                              </m:mc>
                            </m:mcs>
                            <m:ctrlPr>
                              <a:rPr lang="en-US" sz="1200" i="1">
                                <a:effectLst/>
                                <a:latin typeface="Cambria Math" panose="02040503050406030204" pitchFamily="18" charset="0"/>
                              </a:rPr>
                            </m:ctrlPr>
                          </m:mP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𝑛𝑎</m:t>
                                  </m:r>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𝑏𝑛</m:t>
                                  </m:r>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𝑎𝑐</m:t>
                                  </m:r>
                                </m:sub>
                              </m:sSub>
                            </m:e>
                          </m:mr>
                        </m:m>
                      </m:e>
                    </m:d>
                  </m:oMath>
                </a14:m>
                <a:br>
                  <a:rPr lang="en-US" sz="1200" dirty="0">
                    <a:effectLst/>
                    <a:latin typeface="Georgia" panose="02040502050405020303" pitchFamily="18" charset="0"/>
                    <a:ea typeface="Calibri" panose="020F0502020204030204" pitchFamily="34" charset="0"/>
                    <a:cs typeface="Times New Roman" panose="02020603050405020304" pitchFamily="18" charset="0"/>
                  </a:rPr>
                </a:br>
                <a:endParaRPr lang="en-US" sz="1200" dirty="0"/>
              </a:p>
            </p:txBody>
          </p:sp>
        </mc:Choice>
        <mc:Fallback xmlns="">
          <p:sp>
            <p:nvSpPr>
              <p:cNvPr id="33" name="TextBox 32">
                <a:extLst>
                  <a:ext uri="{FF2B5EF4-FFF2-40B4-BE49-F238E27FC236}">
                    <a16:creationId xmlns:a16="http://schemas.microsoft.com/office/drawing/2014/main" id="{189200FC-95E5-125B-9238-1FFF53E05CC7}"/>
                  </a:ext>
                </a:extLst>
              </p:cNvPr>
              <p:cNvSpPr txBox="1">
                <a:spLocks noRot="1" noChangeAspect="1" noMove="1" noResize="1" noEditPoints="1" noAdjustHandles="1" noChangeArrowheads="1" noChangeShapeType="1" noTextEdit="1"/>
              </p:cNvSpPr>
              <p:nvPr/>
            </p:nvSpPr>
            <p:spPr>
              <a:xfrm>
                <a:off x="4667178" y="5084213"/>
                <a:ext cx="2758440" cy="802912"/>
              </a:xfrm>
              <a:prstGeom prst="rect">
                <a:avLst/>
              </a:prstGeom>
              <a:blipFill>
                <a:blip r:embed="rId7"/>
                <a:stretch>
                  <a:fillRect l="-221"/>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A4B12DE4-420A-0274-1C71-F3516BB636B6}"/>
              </a:ext>
            </a:extLst>
          </p:cNvPr>
          <p:cNvSpPr txBox="1"/>
          <p:nvPr/>
        </p:nvSpPr>
        <p:spPr>
          <a:xfrm>
            <a:off x="7861299" y="4188092"/>
            <a:ext cx="527709" cy="338554"/>
          </a:xfrm>
          <a:prstGeom prst="rect">
            <a:avLst/>
          </a:prstGeom>
          <a:noFill/>
        </p:spPr>
        <p:txBody>
          <a:bodyPr wrap="none" rtlCol="0">
            <a:spAutoFit/>
          </a:bodyPr>
          <a:lstStyle/>
          <a:p>
            <a:r>
              <a:rPr lang="en-US" sz="1600" dirty="0"/>
              <a:t>(29)</a:t>
            </a:r>
          </a:p>
        </p:txBody>
      </p:sp>
      <p:sp>
        <p:nvSpPr>
          <p:cNvPr id="35" name="TextBox 34">
            <a:extLst>
              <a:ext uri="{FF2B5EF4-FFF2-40B4-BE49-F238E27FC236}">
                <a16:creationId xmlns:a16="http://schemas.microsoft.com/office/drawing/2014/main" id="{7CEA2679-09FF-4569-E150-00560DF49C04}"/>
              </a:ext>
            </a:extLst>
          </p:cNvPr>
          <p:cNvSpPr txBox="1"/>
          <p:nvPr/>
        </p:nvSpPr>
        <p:spPr>
          <a:xfrm>
            <a:off x="7861298" y="5168690"/>
            <a:ext cx="527709" cy="338554"/>
          </a:xfrm>
          <a:prstGeom prst="rect">
            <a:avLst/>
          </a:prstGeom>
          <a:noFill/>
        </p:spPr>
        <p:txBody>
          <a:bodyPr wrap="none" rtlCol="0">
            <a:spAutoFit/>
          </a:bodyPr>
          <a:lstStyle/>
          <a:p>
            <a:r>
              <a:rPr lang="en-US" sz="1600" dirty="0"/>
              <a:t>(30)</a:t>
            </a:r>
          </a:p>
        </p:txBody>
      </p:sp>
    </p:spTree>
    <p:extLst>
      <p:ext uri="{BB962C8B-B14F-4D97-AF65-F5344CB8AC3E}">
        <p14:creationId xmlns:p14="http://schemas.microsoft.com/office/powerpoint/2010/main" val="2835684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36</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 Equations</a:t>
            </a:r>
          </a:p>
        </p:txBody>
      </p:sp>
      <p:sp>
        <p:nvSpPr>
          <p:cNvPr id="13" name="TextBox 12">
            <a:extLst>
              <a:ext uri="{FF2B5EF4-FFF2-40B4-BE49-F238E27FC236}">
                <a16:creationId xmlns:a16="http://schemas.microsoft.com/office/drawing/2014/main" id="{17DB3D94-6520-4F9A-38FA-C8F9BD0EFF6A}"/>
              </a:ext>
            </a:extLst>
          </p:cNvPr>
          <p:cNvSpPr txBox="1"/>
          <p:nvPr/>
        </p:nvSpPr>
        <p:spPr>
          <a:xfrm>
            <a:off x="457200" y="800621"/>
            <a:ext cx="4572000" cy="369332"/>
          </a:xfrm>
          <a:prstGeom prst="rect">
            <a:avLst/>
          </a:prstGeom>
          <a:noFill/>
        </p:spPr>
        <p:txBody>
          <a:bodyPr wrap="square">
            <a:spAutoFit/>
          </a:bodyPr>
          <a:lstStyle/>
          <a:p>
            <a:pPr algn="just">
              <a:spcBef>
                <a:spcPts val="600"/>
              </a:spcBef>
              <a:spcAft>
                <a:spcPts val="600"/>
              </a:spcAft>
              <a:buClr>
                <a:srgbClr val="FF0000"/>
              </a:buClr>
            </a:pPr>
            <a:r>
              <a:rPr lang="en-US" sz="1800" u="sng" dirty="0"/>
              <a:t>Forward Sweep</a:t>
            </a:r>
          </a:p>
        </p:txBody>
      </p:sp>
      <p:sp>
        <p:nvSpPr>
          <p:cNvPr id="6" name="TextBox 5">
            <a:extLst>
              <a:ext uri="{FF2B5EF4-FFF2-40B4-BE49-F238E27FC236}">
                <a16:creationId xmlns:a16="http://schemas.microsoft.com/office/drawing/2014/main" id="{E95767D9-612D-7DDF-A0F0-4399CAE88763}"/>
              </a:ext>
            </a:extLst>
          </p:cNvPr>
          <p:cNvSpPr txBox="1"/>
          <p:nvPr/>
        </p:nvSpPr>
        <p:spPr>
          <a:xfrm>
            <a:off x="401320" y="1224087"/>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The primary line currents as a function of the secondary open delta currents are:</a:t>
            </a:r>
          </a:p>
        </p:txBody>
      </p:sp>
      <p:sp>
        <p:nvSpPr>
          <p:cNvPr id="17" name="TextBox 16">
            <a:extLst>
              <a:ext uri="{FF2B5EF4-FFF2-40B4-BE49-F238E27FC236}">
                <a16:creationId xmlns:a16="http://schemas.microsoft.com/office/drawing/2014/main" id="{67FEF7E9-DCDE-A7B2-A6FB-6704B1ADB052}"/>
              </a:ext>
            </a:extLst>
          </p:cNvPr>
          <p:cNvSpPr txBox="1"/>
          <p:nvPr/>
        </p:nvSpPr>
        <p:spPr>
          <a:xfrm>
            <a:off x="7800951" y="1537414"/>
            <a:ext cx="527709" cy="338554"/>
          </a:xfrm>
          <a:prstGeom prst="rect">
            <a:avLst/>
          </a:prstGeom>
          <a:noFill/>
        </p:spPr>
        <p:txBody>
          <a:bodyPr wrap="none" rtlCol="0">
            <a:spAutoFit/>
          </a:bodyPr>
          <a:lstStyle/>
          <a:p>
            <a:r>
              <a:rPr lang="en-US" sz="1600" dirty="0"/>
              <a:t>(31)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0764763-5EF5-E1AD-8BA5-CCC6E8D86C6F}"/>
                  </a:ext>
                </a:extLst>
              </p:cNvPr>
              <p:cNvSpPr txBox="1"/>
              <p:nvPr/>
            </p:nvSpPr>
            <p:spPr>
              <a:xfrm>
                <a:off x="1757680" y="1510787"/>
                <a:ext cx="2373630" cy="407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𝐴𝐵𝐶</m:t>
                              </m:r>
                            </m:sub>
                          </m:sSub>
                        </m:e>
                      </m:d>
                      <m:r>
                        <a:rPr lang="en-US" sz="1200">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sSub>
                                    <m:sSubPr>
                                      <m:ctrlPr>
                                        <a:rPr lang="en-US" sz="1200" i="1">
                                          <a:latin typeface="Cambria Math" panose="02040503050406030204" pitchFamily="18" charset="0"/>
                                        </a:rPr>
                                      </m:ctrlPr>
                                    </m:sSubPr>
                                    <m:e>
                                      <m:r>
                                        <a:rPr lang="en-US" sz="1200" i="1">
                                          <a:latin typeface="Cambria Math" panose="02040503050406030204" pitchFamily="18" charset="0"/>
                                        </a:rPr>
                                        <m:t>𝐷</m:t>
                                      </m:r>
                                    </m:e>
                                    <m:sub>
                                      <m:r>
                                        <m:rPr>
                                          <m:nor/>
                                        </m:rPr>
                                        <a:rPr lang="en-US" sz="1200" i="1"/>
                                        <m:t>anb</m:t>
                                      </m:r>
                                      <m:r>
                                        <m:rPr>
                                          <m:nor/>
                                        </m:rPr>
                                        <a:rPr lang="en-US" sz="1200" b="0" i="1" smtClean="0"/>
                                        <m:t>c</m:t>
                                      </m:r>
                                      <m:r>
                                        <m:rPr>
                                          <m:nor/>
                                        </m:rPr>
                                        <a:rPr lang="en-US" sz="1200" i="1"/>
                                        <m:t> </m:t>
                                      </m:r>
                                    </m:sub>
                                  </m:sSub>
                                </m:sub>
                              </m:sSub>
                            </m:e>
                          </m:d>
                        </m:e>
                        <m:sub>
                          <m:r>
                            <a:rPr lang="en-US" sz="1200" i="1">
                              <a:latin typeface="Cambria Math" panose="02040503050406030204" pitchFamily="18" charset="0"/>
                            </a:rPr>
                            <m:t>𝐿</m:t>
                          </m:r>
                        </m:sub>
                      </m:sSub>
                    </m:oMath>
                  </m:oMathPara>
                </a14:m>
                <a:endParaRPr lang="en-US" sz="1200" dirty="0">
                  <a:solidFill>
                    <a:schemeClr val="tx1"/>
                  </a:solidFill>
                </a:endParaRPr>
              </a:p>
            </p:txBody>
          </p:sp>
        </mc:Choice>
        <mc:Fallback xmlns="">
          <p:sp>
            <p:nvSpPr>
              <p:cNvPr id="12" name="TextBox 11">
                <a:extLst>
                  <a:ext uri="{FF2B5EF4-FFF2-40B4-BE49-F238E27FC236}">
                    <a16:creationId xmlns:a16="http://schemas.microsoft.com/office/drawing/2014/main" id="{10764763-5EF5-E1AD-8BA5-CCC6E8D86C6F}"/>
                  </a:ext>
                </a:extLst>
              </p:cNvPr>
              <p:cNvSpPr txBox="1">
                <a:spLocks noRot="1" noChangeAspect="1" noMove="1" noResize="1" noEditPoints="1" noAdjustHandles="1" noChangeArrowheads="1" noChangeShapeType="1" noTextEdit="1"/>
              </p:cNvSpPr>
              <p:nvPr/>
            </p:nvSpPr>
            <p:spPr>
              <a:xfrm>
                <a:off x="1757680" y="1510787"/>
                <a:ext cx="2373630" cy="407932"/>
              </a:xfrm>
              <a:prstGeom prst="rect">
                <a:avLst/>
              </a:prstGeom>
              <a:blipFill>
                <a:blip r:embed="rId2"/>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0A1FE9D-479B-700D-8420-322A74E3CCBE}"/>
              </a:ext>
            </a:extLst>
          </p:cNvPr>
          <p:cNvSpPr txBox="1"/>
          <p:nvPr/>
        </p:nvSpPr>
        <p:spPr>
          <a:xfrm>
            <a:off x="815340" y="1858162"/>
            <a:ext cx="703580" cy="307777"/>
          </a:xfrm>
          <a:prstGeom prst="rect">
            <a:avLst/>
          </a:prstGeom>
          <a:noFill/>
        </p:spPr>
        <p:txBody>
          <a:bodyPr wrap="square">
            <a:spAutoFit/>
          </a:bodyPr>
          <a:lstStyle/>
          <a:p>
            <a:pPr marR="0">
              <a:spcBef>
                <a:spcPts val="0"/>
              </a:spcBef>
              <a:spcAft>
                <a:spcPts val="1200"/>
              </a:spcAft>
              <a:buClr>
                <a:srgbClr val="FF0000"/>
              </a:buClr>
            </a:pPr>
            <a:r>
              <a:rPr lang="en-US" sz="1400" dirty="0">
                <a:latin typeface="+mn-lt"/>
                <a:ea typeface="Calibri" panose="020F0502020204030204" pitchFamily="34" charset="0"/>
                <a:cs typeface="Times New Roman" panose="02020603050405020304" pitchFamily="18" charset="0"/>
              </a:rPr>
              <a:t>where,</a:t>
            </a:r>
            <a:endParaRPr lang="en-US" sz="1400" dirty="0">
              <a:effectLst/>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B5DFFB3-AEAD-A997-3D96-9A321F865A89}"/>
                  </a:ext>
                </a:extLst>
              </p:cNvPr>
              <p:cNvSpPr txBox="1"/>
              <p:nvPr/>
            </p:nvSpPr>
            <p:spPr>
              <a:xfrm>
                <a:off x="922020" y="2155772"/>
                <a:ext cx="4572000" cy="584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𝐴𝐼</m:t>
                      </m:r>
                      <m:sSub>
                        <m:sSubPr>
                          <m:ctrlPr>
                            <a:rPr lang="en-US" sz="1200" i="1">
                              <a:effectLst/>
                              <a:latin typeface="Cambria Math" panose="02040503050406030204" pitchFamily="18" charset="0"/>
                            </a:rPr>
                          </m:ctrlPr>
                        </m:sSubPr>
                        <m:e>
                          <m:r>
                            <a:rPr lang="en-US" sz="12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12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effectLst/>
                              <a:latin typeface="Cambria Math" panose="02040503050406030204" pitchFamily="18" charset="0"/>
                            </a:rPr>
                          </m:ctrlPr>
                        </m:fPr>
                        <m:num>
                          <m:r>
                            <a:rPr lang="en-US" sz="1200">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den>
                      </m:f>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m>
                            <m:mPr>
                              <m:plcHide m:val="on"/>
                              <m:mcs>
                                <m:mc>
                                  <m:mcPr>
                                    <m:count m:val="3"/>
                                    <m:mcJc m:val="center"/>
                                  </m:mcPr>
                                </m:mc>
                              </m:mcs>
                              <m:ctrlPr>
                                <a:rPr lang="en-US" sz="1200" i="1">
                                  <a:effectLst/>
                                  <a:latin typeface="Cambria Math" panose="02040503050406030204" pitchFamily="18" charset="0"/>
                                </a:rPr>
                              </m:ctrlPr>
                            </m:mPr>
                            <m:mr>
                              <m:e>
                                <m:r>
                                  <a:rPr lang="en-US" sz="1200">
                                    <a:effectLst/>
                                    <a:latin typeface="Cambria Math" panose="02040503050406030204" pitchFamily="18" charset="0"/>
                                    <a:ea typeface="Calibri" panose="020F0502020204030204" pitchFamily="34" charset="0"/>
                                    <a:cs typeface="Times New Roman" panose="02020603050405020304" pitchFamily="18" charset="0"/>
                                  </a:rPr>
                                  <m:t>0.5</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0.5</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mr>
                          </m:m>
                        </m:e>
                      </m:d>
                    </m:oMath>
                  </m:oMathPara>
                </a14:m>
                <a:endParaRPr lang="en-US" sz="1200" dirty="0">
                  <a:solidFill>
                    <a:schemeClr val="tx1"/>
                  </a:solidFill>
                </a:endParaRPr>
              </a:p>
            </p:txBody>
          </p:sp>
        </mc:Choice>
        <mc:Fallback xmlns="">
          <p:sp>
            <p:nvSpPr>
              <p:cNvPr id="21" name="TextBox 20">
                <a:extLst>
                  <a:ext uri="{FF2B5EF4-FFF2-40B4-BE49-F238E27FC236}">
                    <a16:creationId xmlns:a16="http://schemas.microsoft.com/office/drawing/2014/main" id="{DB5DFFB3-AEAD-A997-3D96-9A321F865A89}"/>
                  </a:ext>
                </a:extLst>
              </p:cNvPr>
              <p:cNvSpPr txBox="1">
                <a:spLocks noRot="1" noChangeAspect="1" noMove="1" noResize="1" noEditPoints="1" noAdjustHandles="1" noChangeArrowheads="1" noChangeShapeType="1" noTextEdit="1"/>
              </p:cNvSpPr>
              <p:nvPr/>
            </p:nvSpPr>
            <p:spPr>
              <a:xfrm>
                <a:off x="922020" y="2155772"/>
                <a:ext cx="4572000" cy="584519"/>
              </a:xfrm>
              <a:prstGeom prst="rect">
                <a:avLst/>
              </a:prstGeom>
              <a:blipFill>
                <a:blip r:embed="rId3"/>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0DA4169B-7598-BADA-E833-48C8B0206721}"/>
              </a:ext>
            </a:extLst>
          </p:cNvPr>
          <p:cNvSpPr txBox="1"/>
          <p:nvPr/>
        </p:nvSpPr>
        <p:spPr>
          <a:xfrm>
            <a:off x="457200" y="3452038"/>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The secondary open delta currents as a function of the secondary line currents are:</a:t>
            </a:r>
          </a:p>
        </p:txBody>
      </p:sp>
      <p:sp>
        <p:nvSpPr>
          <p:cNvPr id="34" name="TextBox 33">
            <a:extLst>
              <a:ext uri="{FF2B5EF4-FFF2-40B4-BE49-F238E27FC236}">
                <a16:creationId xmlns:a16="http://schemas.microsoft.com/office/drawing/2014/main" id="{A4B12DE4-420A-0274-1C71-F3516BB636B6}"/>
              </a:ext>
            </a:extLst>
          </p:cNvPr>
          <p:cNvSpPr txBox="1"/>
          <p:nvPr/>
        </p:nvSpPr>
        <p:spPr>
          <a:xfrm>
            <a:off x="7919881" y="3759815"/>
            <a:ext cx="527709" cy="338554"/>
          </a:xfrm>
          <a:prstGeom prst="rect">
            <a:avLst/>
          </a:prstGeom>
          <a:noFill/>
        </p:spPr>
        <p:txBody>
          <a:bodyPr wrap="square" rtlCol="0">
            <a:spAutoFit/>
          </a:bodyPr>
          <a:lstStyle/>
          <a:p>
            <a:r>
              <a:rPr lang="en-US" sz="1600" dirty="0"/>
              <a:t>(32)</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3978C13-F2F5-F397-FC4C-08CD38D406EE}"/>
                  </a:ext>
                </a:extLst>
              </p:cNvPr>
              <p:cNvSpPr txBox="1"/>
              <p:nvPr/>
            </p:nvSpPr>
            <p:spPr>
              <a:xfrm>
                <a:off x="922020" y="2843981"/>
                <a:ext cx="4572000" cy="584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𝐴𝐼</m:t>
                      </m:r>
                      <m:sSub>
                        <m:sSubPr>
                          <m:ctrlPr>
                            <a:rPr lang="en-US" sz="1200" i="1">
                              <a:effectLst/>
                              <a:latin typeface="Cambria Math" panose="02040503050406030204" pitchFamily="18" charset="0"/>
                            </a:rPr>
                          </m:ctrlPr>
                        </m:sSubPr>
                        <m:e>
                          <m:r>
                            <a:rPr lang="en-US" sz="12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1200" b="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200" i="1">
                              <a:effectLst/>
                              <a:latin typeface="Cambria Math" panose="02040503050406030204" pitchFamily="18" charset="0"/>
                            </a:rPr>
                          </m:ctrlPr>
                        </m:fPr>
                        <m:num>
                          <m:r>
                            <a:rPr lang="en-US" sz="1200">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den>
                      </m:f>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m>
                            <m:mPr>
                              <m:plcHide m:val="on"/>
                              <m:mcs>
                                <m:mc>
                                  <m:mcPr>
                                    <m:count m:val="3"/>
                                    <m:mcJc m:val="center"/>
                                  </m:mcPr>
                                </m:mc>
                              </m:mcs>
                              <m:ctrlPr>
                                <a:rPr lang="en-US" sz="1200" i="1">
                                  <a:effectLst/>
                                  <a:latin typeface="Cambria Math" panose="02040503050406030204" pitchFamily="18" charset="0"/>
                                </a:rPr>
                              </m:ctrlPr>
                            </m:mPr>
                            <m:mr>
                              <m:e>
                                <m:r>
                                  <a:rPr lang="en-US" sz="1200">
                                    <a:effectLst/>
                                    <a:latin typeface="Cambria Math" panose="02040503050406030204" pitchFamily="18" charset="0"/>
                                    <a:ea typeface="Calibri" panose="020F0502020204030204" pitchFamily="34" charset="0"/>
                                    <a:cs typeface="Times New Roman" panose="02020603050405020304" pitchFamily="18" charset="0"/>
                                  </a:rPr>
                                  <m:t>0.5</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0.5</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b="0" i="0" smtClean="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b="0" i="0" smtClean="0">
                                    <a:effectLst/>
                                    <a:latin typeface="Cambria Math" panose="02040503050406030204" pitchFamily="18" charset="0"/>
                                    <a:ea typeface="Calibri" panose="020F0502020204030204" pitchFamily="34" charset="0"/>
                                    <a:cs typeface="Times New Roman" panose="02020603050405020304" pitchFamily="18" charset="0"/>
                                  </a:rPr>
                                  <m:t>1</m:t>
                                </m:r>
                              </m:e>
                            </m:mr>
                          </m:m>
                        </m:e>
                      </m:d>
                    </m:oMath>
                  </m:oMathPara>
                </a14:m>
                <a:endParaRPr lang="en-US" sz="1200" dirty="0">
                  <a:solidFill>
                    <a:schemeClr val="tx1"/>
                  </a:solidFill>
                </a:endParaRPr>
              </a:p>
            </p:txBody>
          </p:sp>
        </mc:Choice>
        <mc:Fallback xmlns="">
          <p:sp>
            <p:nvSpPr>
              <p:cNvPr id="38" name="TextBox 37">
                <a:extLst>
                  <a:ext uri="{FF2B5EF4-FFF2-40B4-BE49-F238E27FC236}">
                    <a16:creationId xmlns:a16="http://schemas.microsoft.com/office/drawing/2014/main" id="{23978C13-F2F5-F397-FC4C-08CD38D406EE}"/>
                  </a:ext>
                </a:extLst>
              </p:cNvPr>
              <p:cNvSpPr txBox="1">
                <a:spLocks noRot="1" noChangeAspect="1" noMove="1" noResize="1" noEditPoints="1" noAdjustHandles="1" noChangeArrowheads="1" noChangeShapeType="1" noTextEdit="1"/>
              </p:cNvSpPr>
              <p:nvPr/>
            </p:nvSpPr>
            <p:spPr>
              <a:xfrm>
                <a:off x="922020" y="2843981"/>
                <a:ext cx="4572000" cy="584519"/>
              </a:xfrm>
              <a:prstGeom prst="rect">
                <a:avLst/>
              </a:prstGeom>
              <a:blipFill>
                <a:blip r:embed="rId4"/>
                <a:stretch>
                  <a:fillRect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3B59981-8D6F-53F2-8A34-8D50031B76D7}"/>
                  </a:ext>
                </a:extLst>
              </p:cNvPr>
              <p:cNvSpPr txBox="1"/>
              <p:nvPr/>
            </p:nvSpPr>
            <p:spPr>
              <a:xfrm>
                <a:off x="1051560" y="3759815"/>
                <a:ext cx="4572000" cy="3727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m:t>
                                      </m:r>
                                      <m:r>
                                        <m:rPr>
                                          <m:nor/>
                                        </m:rPr>
                                        <a:rPr lang="en-US" sz="1200" b="0" i="1" smtClean="0">
                                          <a:effectLst/>
                                          <a:latin typeface="Georgia" panose="02040502050405020303" pitchFamily="18" charset="0"/>
                                          <a:ea typeface="Calibri" panose="020F0502020204030204" pitchFamily="34" charset="0"/>
                                          <a:cs typeface="Times New Roman" panose="02020603050405020304" pitchFamily="18" charset="0"/>
                                        </a:rPr>
                                        <m:t>n</m:t>
                                      </m:r>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b</m:t>
                                      </m:r>
                                      <m:r>
                                        <m:rPr>
                                          <m:nor/>
                                        </m:rPr>
                                        <a:rPr lang="en-US" sz="1200" b="0" i="1" smtClean="0">
                                          <a:effectLst/>
                                          <a:latin typeface="Georgia" panose="02040502050405020303" pitchFamily="18" charset="0"/>
                                          <a:ea typeface="Calibri" panose="020F0502020204030204" pitchFamily="34" charset="0"/>
                                          <a:cs typeface="Times New Roman" panose="02020603050405020304" pitchFamily="18" charset="0"/>
                                        </a:rPr>
                                        <m:t>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sub>
                              </m:sSub>
                            </m:e>
                          </m:d>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𝑎𝑏𝑐𝑛</m:t>
                              </m:r>
                            </m:sub>
                          </m:sSub>
                        </m:e>
                      </m:d>
                    </m:oMath>
                  </m:oMathPara>
                </a14:m>
                <a:endParaRPr lang="en-US" sz="1200" i="1"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93B59981-8D6F-53F2-8A34-8D50031B76D7}"/>
                  </a:ext>
                </a:extLst>
              </p:cNvPr>
              <p:cNvSpPr txBox="1">
                <a:spLocks noRot="1" noChangeAspect="1" noMove="1" noResize="1" noEditPoints="1" noAdjustHandles="1" noChangeArrowheads="1" noChangeShapeType="1" noTextEdit="1"/>
              </p:cNvSpPr>
              <p:nvPr/>
            </p:nvSpPr>
            <p:spPr>
              <a:xfrm>
                <a:off x="1051560" y="3759815"/>
                <a:ext cx="4572000" cy="372731"/>
              </a:xfrm>
              <a:prstGeom prst="rect">
                <a:avLst/>
              </a:prstGeom>
              <a:blipFill>
                <a:blip r:embed="rId5"/>
                <a:stretch>
                  <a:fillRect/>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664EC203-D08E-20E2-4C59-DCADD6C520A7}"/>
              </a:ext>
            </a:extLst>
          </p:cNvPr>
          <p:cNvSpPr txBox="1"/>
          <p:nvPr/>
        </p:nvSpPr>
        <p:spPr>
          <a:xfrm>
            <a:off x="1935480" y="4140247"/>
            <a:ext cx="703580" cy="307777"/>
          </a:xfrm>
          <a:prstGeom prst="rect">
            <a:avLst/>
          </a:prstGeom>
          <a:noFill/>
        </p:spPr>
        <p:txBody>
          <a:bodyPr wrap="square">
            <a:spAutoFit/>
          </a:bodyPr>
          <a:lstStyle/>
          <a:p>
            <a:pPr marR="0">
              <a:spcBef>
                <a:spcPts val="0"/>
              </a:spcBef>
              <a:spcAft>
                <a:spcPts val="1200"/>
              </a:spcAft>
              <a:buClr>
                <a:srgbClr val="FF0000"/>
              </a:buClr>
            </a:pPr>
            <a:r>
              <a:rPr lang="en-US" sz="1400" dirty="0">
                <a:latin typeface="+mn-lt"/>
                <a:ea typeface="Calibri" panose="020F0502020204030204" pitchFamily="34" charset="0"/>
                <a:cs typeface="Times New Roman" panose="02020603050405020304" pitchFamily="18" charset="0"/>
              </a:rPr>
              <a:t>where,</a:t>
            </a:r>
            <a:endParaRPr lang="en-US" sz="1400" dirty="0">
              <a:effectLst/>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62BA844-F9BF-232B-B5BA-6464729CB528}"/>
                  </a:ext>
                </a:extLst>
              </p:cNvPr>
              <p:cNvSpPr txBox="1"/>
              <p:nvPr/>
            </p:nvSpPr>
            <p:spPr>
              <a:xfrm>
                <a:off x="2567940" y="4238523"/>
                <a:ext cx="1112520" cy="802336"/>
              </a:xfrm>
              <a:prstGeom prst="rect">
                <a:avLst/>
              </a:prstGeom>
              <a:noFill/>
            </p:spPr>
            <p:txBody>
              <a:bodyPr wrap="square">
                <a:spAutoFit/>
              </a:bodyPr>
              <a:lstStyle/>
              <a:p>
                <a14:m>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𝑎𝑏𝑐𝑛</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𝑏</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𝑐</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𝑛</m:t>
                                  </m:r>
                                </m:sub>
                              </m:sSub>
                            </m:e>
                          </m:mr>
                        </m:m>
                      </m:e>
                    </m:d>
                  </m:oMath>
                </a14:m>
                <a:r>
                  <a:rPr lang="en-US" sz="1200" dirty="0">
                    <a:solidFill>
                      <a:schemeClr val="tx1"/>
                    </a:solidFill>
                  </a:rPr>
                  <a:t>, </a:t>
                </a:r>
              </a:p>
            </p:txBody>
          </p:sp>
        </mc:Choice>
        <mc:Fallback xmlns="">
          <p:sp>
            <p:nvSpPr>
              <p:cNvPr id="43" name="TextBox 42">
                <a:extLst>
                  <a:ext uri="{FF2B5EF4-FFF2-40B4-BE49-F238E27FC236}">
                    <a16:creationId xmlns:a16="http://schemas.microsoft.com/office/drawing/2014/main" id="{162BA844-F9BF-232B-B5BA-6464729CB528}"/>
                  </a:ext>
                </a:extLst>
              </p:cNvPr>
              <p:cNvSpPr txBox="1">
                <a:spLocks noRot="1" noChangeAspect="1" noMove="1" noResize="1" noEditPoints="1" noAdjustHandles="1" noChangeArrowheads="1" noChangeShapeType="1" noTextEdit="1"/>
              </p:cNvSpPr>
              <p:nvPr/>
            </p:nvSpPr>
            <p:spPr>
              <a:xfrm>
                <a:off x="2567940" y="4238523"/>
                <a:ext cx="1112520" cy="802336"/>
              </a:xfrm>
              <a:prstGeom prst="rect">
                <a:avLst/>
              </a:prstGeom>
              <a:blipFill>
                <a:blip r:embed="rId6"/>
                <a:stretch>
                  <a:fillRect r="-2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E8627F4-AC9D-BFB3-A2AD-0AD975004902}"/>
                  </a:ext>
                </a:extLst>
              </p:cNvPr>
              <p:cNvSpPr txBox="1"/>
              <p:nvPr/>
            </p:nvSpPr>
            <p:spPr>
              <a:xfrm>
                <a:off x="3594710" y="4294135"/>
                <a:ext cx="2188869" cy="580736"/>
              </a:xfrm>
              <a:prstGeom prst="rect">
                <a:avLst/>
              </a:prstGeom>
              <a:noFill/>
            </p:spPr>
            <p:txBody>
              <a:bodyPr wrap="square">
                <a:spAutoFit/>
              </a:bodyPr>
              <a:lstStyle/>
              <a:p>
                <a14:m>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latin typeface="Cambria Math" panose="02040503050406030204" pitchFamily="18" charset="0"/>
                            <a:ea typeface="Calibri" panose="020F0502020204030204" pitchFamily="34" charset="0"/>
                            <a:cs typeface="Times New Roman" panose="02020603050405020304" pitchFamily="18" charset="0"/>
                          </a:rPr>
                          <m:t>[</m:t>
                        </m:r>
                        <m:r>
                          <a:rPr lang="en-US" sz="1200" i="1">
                            <a:latin typeface="Cambria Math" panose="02040503050406030204" pitchFamily="18" charset="0"/>
                            <a:ea typeface="Calibri" panose="020F0502020204030204" pitchFamily="34" charset="0"/>
                            <a:cs typeface="Times New Roman" panose="02020603050405020304" pitchFamily="18" charset="0"/>
                          </a:rPr>
                          <m:t>𝐷𝑑</m:t>
                        </m:r>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m:t>
                            </m:r>
                          </m:e>
                          <m:sub>
                            <m:r>
                              <a:rPr lang="en-US" sz="1200" b="0" i="1" smtClean="0">
                                <a:latin typeface="Cambria Math" panose="02040503050406030204" pitchFamily="18" charset="0"/>
                                <a:ea typeface="Calibri" panose="020F0502020204030204" pitchFamily="34" charset="0"/>
                                <a:cs typeface="Times New Roman" panose="02020603050405020304" pitchFamily="18" charset="0"/>
                              </a:rPr>
                              <m:t>1</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4"/>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
                          </m:e>
                        </m:d>
                      </m:e>
                    </m:d>
                  </m:oMath>
                </a14:m>
                <a:r>
                  <a:rPr lang="en-US" sz="1200" dirty="0">
                    <a:solidFill>
                      <a:schemeClr val="tx1"/>
                    </a:solidFill>
                  </a:rPr>
                  <a:t>, </a:t>
                </a:r>
              </a:p>
            </p:txBody>
          </p:sp>
        </mc:Choice>
        <mc:Fallback xmlns="">
          <p:sp>
            <p:nvSpPr>
              <p:cNvPr id="45" name="TextBox 44">
                <a:extLst>
                  <a:ext uri="{FF2B5EF4-FFF2-40B4-BE49-F238E27FC236}">
                    <a16:creationId xmlns:a16="http://schemas.microsoft.com/office/drawing/2014/main" id="{7E8627F4-AC9D-BFB3-A2AD-0AD975004902}"/>
                  </a:ext>
                </a:extLst>
              </p:cNvPr>
              <p:cNvSpPr txBox="1">
                <a:spLocks noRot="1" noChangeAspect="1" noMove="1" noResize="1" noEditPoints="1" noAdjustHandles="1" noChangeArrowheads="1" noChangeShapeType="1" noTextEdit="1"/>
              </p:cNvSpPr>
              <p:nvPr/>
            </p:nvSpPr>
            <p:spPr>
              <a:xfrm>
                <a:off x="3594710" y="4294135"/>
                <a:ext cx="2188869" cy="580736"/>
              </a:xfrm>
              <a:prstGeom prst="rect">
                <a:avLst/>
              </a:prstGeom>
              <a:blipFill>
                <a:blip r:embed="rId7"/>
                <a:stretch>
                  <a:fillRect b="-1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D1646AC-FB27-E9A1-DD32-5C659F179CCF}"/>
                  </a:ext>
                </a:extLst>
              </p:cNvPr>
              <p:cNvSpPr txBox="1"/>
              <p:nvPr/>
            </p:nvSpPr>
            <p:spPr>
              <a:xfrm>
                <a:off x="5463542" y="4294135"/>
                <a:ext cx="1996440" cy="580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r>
                            <a:rPr lang="en-US" sz="1200" i="1">
                              <a:latin typeface="Cambria Math" panose="02040503050406030204" pitchFamily="18" charset="0"/>
                              <a:ea typeface="Calibri" panose="020F0502020204030204" pitchFamily="34" charset="0"/>
                              <a:cs typeface="Times New Roman" panose="02020603050405020304" pitchFamily="18" charset="0"/>
                            </a:rPr>
                            <m:t>[</m:t>
                          </m:r>
                          <m:r>
                            <a:rPr lang="en-US" sz="1200" i="1">
                              <a:latin typeface="Cambria Math" panose="02040503050406030204" pitchFamily="18" charset="0"/>
                              <a:ea typeface="Calibri" panose="020F0502020204030204" pitchFamily="34" charset="0"/>
                              <a:cs typeface="Times New Roman" panose="02020603050405020304" pitchFamily="18" charset="0"/>
                            </a:rPr>
                            <m:t>𝐷𝑑</m:t>
                          </m:r>
                          <m:sSub>
                            <m:sSubPr>
                              <m:ctrlPr>
                                <a:rPr lang="en-US" sz="1200" i="1">
                                  <a:latin typeface="Cambria Math" panose="02040503050406030204" pitchFamily="18" charset="0"/>
                                  <a:ea typeface="Calibri" panose="020F0502020204030204" pitchFamily="34" charset="0"/>
                                  <a:cs typeface="Times New Roman" panose="02020603050405020304" pitchFamily="18" charset="0"/>
                                </a:rPr>
                              </m:ctrlPr>
                            </m:sSubPr>
                            <m:e>
                              <m:r>
                                <a:rPr lang="en-US" sz="1200" i="1">
                                  <a:latin typeface="Cambria Math" panose="02040503050406030204" pitchFamily="18" charset="0"/>
                                  <a:ea typeface="Calibri" panose="020F0502020204030204" pitchFamily="34" charset="0"/>
                                  <a:cs typeface="Times New Roman" panose="02020603050405020304" pitchFamily="18" charset="0"/>
                                </a:rPr>
                                <m:t>]</m:t>
                              </m:r>
                            </m:e>
                            <m:sub>
                              <m:r>
                                <a:rPr lang="en-US" sz="1200" b="0" i="1" smtClean="0">
                                  <a:latin typeface="Cambria Math" panose="02040503050406030204" pitchFamily="18" charset="0"/>
                                  <a:ea typeface="Calibri" panose="020F0502020204030204" pitchFamily="34" charset="0"/>
                                  <a:cs typeface="Times New Roman" panose="02020603050405020304" pitchFamily="18" charset="0"/>
                                </a:rPr>
                                <m:t>2</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4"/>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
                            </m:e>
                          </m:d>
                        </m:e>
                      </m:d>
                    </m:oMath>
                  </m:oMathPara>
                </a14:m>
                <a:endParaRPr lang="en-US" sz="1200" dirty="0">
                  <a:solidFill>
                    <a:schemeClr val="tx1"/>
                  </a:solidFill>
                </a:endParaRPr>
              </a:p>
            </p:txBody>
          </p:sp>
        </mc:Choice>
        <mc:Fallback xmlns="">
          <p:sp>
            <p:nvSpPr>
              <p:cNvPr id="47" name="TextBox 46">
                <a:extLst>
                  <a:ext uri="{FF2B5EF4-FFF2-40B4-BE49-F238E27FC236}">
                    <a16:creationId xmlns:a16="http://schemas.microsoft.com/office/drawing/2014/main" id="{BD1646AC-FB27-E9A1-DD32-5C659F179CCF}"/>
                  </a:ext>
                </a:extLst>
              </p:cNvPr>
              <p:cNvSpPr txBox="1">
                <a:spLocks noRot="1" noChangeAspect="1" noMove="1" noResize="1" noEditPoints="1" noAdjustHandles="1" noChangeArrowheads="1" noChangeShapeType="1" noTextEdit="1"/>
              </p:cNvSpPr>
              <p:nvPr/>
            </p:nvSpPr>
            <p:spPr>
              <a:xfrm>
                <a:off x="5463542" y="4294135"/>
                <a:ext cx="1996440" cy="580736"/>
              </a:xfrm>
              <a:prstGeom prst="rect">
                <a:avLst/>
              </a:prstGeom>
              <a:blipFill>
                <a:blip r:embed="rId8"/>
                <a:stretch>
                  <a:fillRect b="-1042"/>
                </a:stretch>
              </a:blipFill>
            </p:spPr>
            <p:txBody>
              <a:bodyPr/>
              <a:lstStyle/>
              <a:p>
                <a:r>
                  <a:rPr lang="en-US">
                    <a:noFill/>
                  </a:rPr>
                  <a:t> </a:t>
                </a:r>
              </a:p>
            </p:txBody>
          </p:sp>
        </mc:Fallback>
      </mc:AlternateContent>
    </p:spTree>
    <p:extLst>
      <p:ext uri="{BB962C8B-B14F-4D97-AF65-F5344CB8AC3E}">
        <p14:creationId xmlns:p14="http://schemas.microsoft.com/office/powerpoint/2010/main" val="3242278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37</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 Equations</a:t>
            </a:r>
          </a:p>
        </p:txBody>
      </p:sp>
      <p:sp>
        <p:nvSpPr>
          <p:cNvPr id="13" name="TextBox 12">
            <a:extLst>
              <a:ext uri="{FF2B5EF4-FFF2-40B4-BE49-F238E27FC236}">
                <a16:creationId xmlns:a16="http://schemas.microsoft.com/office/drawing/2014/main" id="{17DB3D94-6520-4F9A-38FA-C8F9BD0EFF6A}"/>
              </a:ext>
            </a:extLst>
          </p:cNvPr>
          <p:cNvSpPr txBox="1"/>
          <p:nvPr/>
        </p:nvSpPr>
        <p:spPr>
          <a:xfrm>
            <a:off x="457200" y="800621"/>
            <a:ext cx="4572000" cy="369332"/>
          </a:xfrm>
          <a:prstGeom prst="rect">
            <a:avLst/>
          </a:prstGeom>
          <a:noFill/>
        </p:spPr>
        <p:txBody>
          <a:bodyPr wrap="square">
            <a:spAutoFit/>
          </a:bodyPr>
          <a:lstStyle/>
          <a:p>
            <a:pPr algn="just">
              <a:spcBef>
                <a:spcPts val="600"/>
              </a:spcBef>
              <a:spcAft>
                <a:spcPts val="600"/>
              </a:spcAft>
              <a:buClr>
                <a:srgbClr val="FF0000"/>
              </a:buClr>
            </a:pPr>
            <a:r>
              <a:rPr lang="en-US" sz="1800" u="sng" dirty="0"/>
              <a:t>Forward Sweep</a:t>
            </a:r>
          </a:p>
        </p:txBody>
      </p:sp>
      <p:sp>
        <p:nvSpPr>
          <p:cNvPr id="6" name="TextBox 5">
            <a:extLst>
              <a:ext uri="{FF2B5EF4-FFF2-40B4-BE49-F238E27FC236}">
                <a16:creationId xmlns:a16="http://schemas.microsoft.com/office/drawing/2014/main" id="{E95767D9-612D-7DDF-A0F0-4399CAE88763}"/>
              </a:ext>
            </a:extLst>
          </p:cNvPr>
          <p:cNvSpPr txBox="1"/>
          <p:nvPr/>
        </p:nvSpPr>
        <p:spPr>
          <a:xfrm>
            <a:off x="401320" y="1224087"/>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Substitute Equations (31) </a:t>
            </a:r>
            <a:r>
              <a:rPr lang="en-US" sz="1400" dirty="0">
                <a:latin typeface="+mn-lt"/>
                <a:ea typeface="Calibri" panose="020F0502020204030204" pitchFamily="34" charset="0"/>
                <a:cs typeface="Times New Roman" panose="02020603050405020304" pitchFamily="18" charset="0"/>
              </a:rPr>
              <a:t>and</a:t>
            </a:r>
            <a:r>
              <a:rPr lang="en-US" sz="1400" dirty="0">
                <a:effectLst/>
                <a:latin typeface="+mn-lt"/>
                <a:ea typeface="Calibri" panose="020F0502020204030204" pitchFamily="34" charset="0"/>
                <a:cs typeface="Times New Roman" panose="02020603050405020304" pitchFamily="18" charset="0"/>
              </a:rPr>
              <a:t> (32) in Eqn. (29) :</a:t>
            </a:r>
          </a:p>
        </p:txBody>
      </p:sp>
      <p:sp>
        <p:nvSpPr>
          <p:cNvPr id="17" name="TextBox 16">
            <a:extLst>
              <a:ext uri="{FF2B5EF4-FFF2-40B4-BE49-F238E27FC236}">
                <a16:creationId xmlns:a16="http://schemas.microsoft.com/office/drawing/2014/main" id="{67FEF7E9-DCDE-A7B2-A6FB-6704B1ADB052}"/>
              </a:ext>
            </a:extLst>
          </p:cNvPr>
          <p:cNvSpPr txBox="1"/>
          <p:nvPr/>
        </p:nvSpPr>
        <p:spPr>
          <a:xfrm>
            <a:off x="7800951" y="1537414"/>
            <a:ext cx="527709" cy="338554"/>
          </a:xfrm>
          <a:prstGeom prst="rect">
            <a:avLst/>
          </a:prstGeom>
          <a:noFill/>
        </p:spPr>
        <p:txBody>
          <a:bodyPr wrap="none" rtlCol="0">
            <a:spAutoFit/>
          </a:bodyPr>
          <a:lstStyle/>
          <a:p>
            <a:r>
              <a:rPr lang="en-US" sz="1600" dirty="0"/>
              <a:t>(33)</a:t>
            </a:r>
          </a:p>
        </p:txBody>
      </p:sp>
      <p:sp>
        <p:nvSpPr>
          <p:cNvPr id="26" name="TextBox 25">
            <a:extLst>
              <a:ext uri="{FF2B5EF4-FFF2-40B4-BE49-F238E27FC236}">
                <a16:creationId xmlns:a16="http://schemas.microsoft.com/office/drawing/2014/main" id="{0DA4169B-7598-BADA-E833-48C8B0206721}"/>
              </a:ext>
            </a:extLst>
          </p:cNvPr>
          <p:cNvSpPr txBox="1"/>
          <p:nvPr/>
        </p:nvSpPr>
        <p:spPr>
          <a:xfrm>
            <a:off x="379811" y="2795980"/>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a:effectLst/>
                <a:latin typeface="+mn-lt"/>
                <a:ea typeface="Calibri" panose="020F0502020204030204" pitchFamily="34" charset="0"/>
                <a:cs typeface="Times New Roman" panose="02020603050405020304" pitchFamily="18" charset="0"/>
              </a:rPr>
              <a:t>The transformer bank secondary voltages are:</a:t>
            </a:r>
            <a:endParaRPr lang="en-US" sz="1400" dirty="0">
              <a:effectLst/>
              <a:latin typeface="+mn-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A4B12DE4-420A-0274-1C71-F3516BB636B6}"/>
              </a:ext>
            </a:extLst>
          </p:cNvPr>
          <p:cNvSpPr txBox="1"/>
          <p:nvPr/>
        </p:nvSpPr>
        <p:spPr>
          <a:xfrm>
            <a:off x="7919881" y="3759815"/>
            <a:ext cx="527709" cy="338554"/>
          </a:xfrm>
          <a:prstGeom prst="rect">
            <a:avLst/>
          </a:prstGeom>
          <a:noFill/>
        </p:spPr>
        <p:txBody>
          <a:bodyPr wrap="square" rtlCol="0">
            <a:spAutoFit/>
          </a:bodyPr>
          <a:lstStyle/>
          <a:p>
            <a:r>
              <a:rPr lang="en-US" sz="1600" dirty="0"/>
              <a:t>(34)</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C32F330-EC28-B07C-3061-C06A26EA42B7}"/>
                  </a:ext>
                </a:extLst>
              </p:cNvPr>
              <p:cNvSpPr txBox="1"/>
              <p:nvPr/>
            </p:nvSpPr>
            <p:spPr>
              <a:xfrm>
                <a:off x="1546860" y="1526030"/>
                <a:ext cx="2913381" cy="4077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effectLst/>
                              <a:latin typeface="Cambria Math" panose="02040503050406030204" pitchFamily="18" charset="0"/>
                            </a:rPr>
                          </m:ctrlPr>
                        </m:sSubPr>
                        <m:e>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effectLst/>
                                          <a:latin typeface="Cambria" panose="02040503050406030204" pitchFamily="18" charset="0"/>
                                          <a:ea typeface="Cambria" panose="02040503050406030204" pitchFamily="18" charset="0"/>
                                          <a:cs typeface="Times New Roman" panose="02020603050405020304" pitchFamily="18" charset="0"/>
                                        </a:rPr>
                                        <m:t>a</m:t>
                                      </m:r>
                                      <m:r>
                                        <m:rPr>
                                          <m:nor/>
                                        </m:rPr>
                                        <a:rPr lang="en-US" sz="1200" b="0" i="1" smtClean="0">
                                          <a:effectLst/>
                                          <a:latin typeface="Cambria" panose="02040503050406030204" pitchFamily="18" charset="0"/>
                                          <a:ea typeface="Cambria" panose="02040503050406030204" pitchFamily="18" charset="0"/>
                                          <a:cs typeface="Times New Roman" panose="02020603050405020304" pitchFamily="18" charset="0"/>
                                        </a:rPr>
                                        <m:t>n</m:t>
                                      </m:r>
                                      <m:r>
                                        <m:rPr>
                                          <m:nor/>
                                        </m:rPr>
                                        <a:rPr lang="en-US" sz="1200" i="1">
                                          <a:effectLst/>
                                          <a:latin typeface="Cambria" panose="02040503050406030204" pitchFamily="18" charset="0"/>
                                          <a:ea typeface="Cambria" panose="02040503050406030204" pitchFamily="18" charset="0"/>
                                          <a:cs typeface="Times New Roman" panose="02020603050405020304" pitchFamily="18" charset="0"/>
                                        </a:rPr>
                                        <m:t>bc</m:t>
                                      </m:r>
                                      <m:r>
                                        <m:rPr>
                                          <m:nor/>
                                        </m:rPr>
                                        <a:rPr lang="en-US" sz="1200" i="1">
                                          <a:effectLst/>
                                          <a:latin typeface="Cambria" panose="02040503050406030204" pitchFamily="18" charset="0"/>
                                          <a:ea typeface="Cambria" panose="02040503050406030204" pitchFamily="18" charset="0"/>
                                          <a:cs typeface="Times New Roman" panose="02020603050405020304" pitchFamily="18" charset="0"/>
                                        </a:rPr>
                                        <m:t> </m:t>
                                      </m:r>
                                    </m:sub>
                                  </m:sSub>
                                </m:sub>
                              </m:sSub>
                            </m:e>
                          </m:d>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𝐷𝑑</m:t>
                      </m:r>
                      <m:sSub>
                        <m:sSubPr>
                          <m:ctrlPr>
                            <a:rPr lang="en-US" sz="1200" i="1">
                              <a:effectLst/>
                              <a:latin typeface="Cambria Math" panose="02040503050406030204" pitchFamily="18" charset="0"/>
                            </a:rPr>
                          </m:ctrlPr>
                        </m:sSubPr>
                        <m:e>
                          <m:r>
                            <a:rPr lang="en-US" sz="12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𝑎𝑏𝑐𝑛</m:t>
                              </m:r>
                            </m:sub>
                          </m:sSub>
                        </m:e>
                      </m:d>
                    </m:oMath>
                  </m:oMathPara>
                </a14:m>
                <a:endParaRPr lang="en-US" sz="1200" dirty="0">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CC32F330-EC28-B07C-3061-C06A26EA42B7}"/>
                  </a:ext>
                </a:extLst>
              </p:cNvPr>
              <p:cNvSpPr txBox="1">
                <a:spLocks noRot="1" noChangeAspect="1" noMove="1" noResize="1" noEditPoints="1" noAdjustHandles="1" noChangeArrowheads="1" noChangeShapeType="1" noTextEdit="1"/>
              </p:cNvSpPr>
              <p:nvPr/>
            </p:nvSpPr>
            <p:spPr>
              <a:xfrm>
                <a:off x="1546860" y="1526030"/>
                <a:ext cx="2913381" cy="40774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E256932-5052-3C24-2BF1-D2A71A895988}"/>
                  </a:ext>
                </a:extLst>
              </p:cNvPr>
              <p:cNvSpPr txBox="1"/>
              <p:nvPr/>
            </p:nvSpPr>
            <p:spPr>
              <a:xfrm>
                <a:off x="2287270" y="1882844"/>
                <a:ext cx="1943100" cy="3727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e>
                      </m:d>
                      <m:r>
                        <a:rPr lang="en-US" sz="1200" i="1">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𝐴𝐼</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m:t>
                                      </m:r>
                                    </m:e>
                                    <m:sub>
                                      <m:r>
                                        <m:rPr>
                                          <m:nor/>
                                        </m:rPr>
                                        <a:rPr lang="en-US" sz="1200" i="1">
                                          <a:effectLst/>
                                          <a:latin typeface="Georgia" panose="02040502050405020303" pitchFamily="18" charset="0"/>
                                          <a:ea typeface="Calibri" panose="020F0502020204030204" pitchFamily="34" charset="0"/>
                                          <a:cs typeface="Times New Roman" panose="02020603050405020304" pitchFamily="18" charset="0"/>
                                        </a:rPr>
                                        <m:t>anbc</m:t>
                                      </m:r>
                                      <m:r>
                                        <m:rPr>
                                          <m:nor/>
                                        </m:rPr>
                                        <a:rPr lang="en-US" sz="1200" i="1">
                                          <a:effectLst/>
                                          <a:latin typeface="Calibri" panose="020F0502020204030204" pitchFamily="34" charset="0"/>
                                          <a:ea typeface="Calibri" panose="020F0502020204030204" pitchFamily="34" charset="0"/>
                                          <a:cs typeface="Times New Roman" panose="02020603050405020304" pitchFamily="18" charset="0"/>
                                        </a:rPr>
                                        <m:t> </m:t>
                                      </m:r>
                                    </m:sub>
                                  </m:sSub>
                                </m:sub>
                              </m:sSub>
                            </m:e>
                          </m:d>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oMath>
                  </m:oMathPara>
                </a14:m>
                <a:endParaRPr lang="en-US" sz="1200" i="1" dirty="0"/>
              </a:p>
            </p:txBody>
          </p:sp>
        </mc:Choice>
        <mc:Fallback xmlns="">
          <p:sp>
            <p:nvSpPr>
              <p:cNvPr id="53" name="TextBox 52">
                <a:extLst>
                  <a:ext uri="{FF2B5EF4-FFF2-40B4-BE49-F238E27FC236}">
                    <a16:creationId xmlns:a16="http://schemas.microsoft.com/office/drawing/2014/main" id="{FE256932-5052-3C24-2BF1-D2A71A895988}"/>
                  </a:ext>
                </a:extLst>
              </p:cNvPr>
              <p:cNvSpPr txBox="1">
                <a:spLocks noRot="1" noChangeAspect="1" noMove="1" noResize="1" noEditPoints="1" noAdjustHandles="1" noChangeArrowheads="1" noChangeShapeType="1" noTextEdit="1"/>
              </p:cNvSpPr>
              <p:nvPr/>
            </p:nvSpPr>
            <p:spPr>
              <a:xfrm>
                <a:off x="2287270" y="1882844"/>
                <a:ext cx="1943100" cy="3727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DB0B104-0C36-A0C5-1A47-2C74F6B8D5D2}"/>
                  </a:ext>
                </a:extLst>
              </p:cNvPr>
              <p:cNvSpPr txBox="1"/>
              <p:nvPr/>
            </p:nvSpPr>
            <p:spPr>
              <a:xfrm>
                <a:off x="1876424" y="2456900"/>
                <a:ext cx="4874895" cy="3068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𝑉</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𝑎𝑛𝑏𝑐</m:t>
                                  </m:r>
                                </m:sub>
                              </m:sSub>
                            </m:e>
                          </m:d>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𝐺</m:t>
                                  </m:r>
                                </m:e>
                                <m:sub>
                                  <m:r>
                                    <a:rPr lang="en-US" sz="1200" i="1">
                                      <a:latin typeface="Cambria Math" panose="02040503050406030204" pitchFamily="18" charset="0"/>
                                    </a:rPr>
                                    <m:t>𝐴𝐵𝐶</m:t>
                                  </m:r>
                                </m:sub>
                              </m:sSub>
                            </m:sub>
                          </m:sSub>
                        </m:e>
                      </m:d>
                      <m:r>
                        <a:rPr lang="en-US" sz="1200" i="1">
                          <a:latin typeface="Cambria Math" panose="02040503050406030204" pitchFamily="18" charset="0"/>
                        </a:rPr>
                        <m:t>−</m:t>
                      </m:r>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𝑍</m:t>
                      </m:r>
                      <m:r>
                        <a:rPr lang="en-US" sz="1200">
                          <a:latin typeface="Cambria Math" panose="02040503050406030204" pitchFamily="18" charset="0"/>
                        </a:rPr>
                        <m:t>0</m:t>
                      </m:r>
                      <m:r>
                        <a:rPr lang="en-US" sz="1200" i="1">
                          <a:latin typeface="Cambria Math" panose="02040503050406030204" pitchFamily="18" charset="0"/>
                        </a:rPr>
                        <m:t>𝐺</m:t>
                      </m:r>
                      <m:r>
                        <a:rPr lang="en-US" sz="1200">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𝐷𝑑</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𝑎𝑏𝑐𝑛</m:t>
                              </m:r>
                            </m:sub>
                          </m:sSub>
                        </m:e>
                      </m:d>
                    </m:oMath>
                  </m:oMathPara>
                </a14:m>
                <a:endParaRPr lang="en-US" sz="1200" dirty="0">
                  <a:solidFill>
                    <a:schemeClr val="tx1"/>
                  </a:solidFill>
                </a:endParaRPr>
              </a:p>
            </p:txBody>
          </p:sp>
        </mc:Choice>
        <mc:Fallback xmlns="">
          <p:sp>
            <p:nvSpPr>
              <p:cNvPr id="55" name="TextBox 54">
                <a:extLst>
                  <a:ext uri="{FF2B5EF4-FFF2-40B4-BE49-F238E27FC236}">
                    <a16:creationId xmlns:a16="http://schemas.microsoft.com/office/drawing/2014/main" id="{1DB0B104-0C36-A0C5-1A47-2C74F6B8D5D2}"/>
                  </a:ext>
                </a:extLst>
              </p:cNvPr>
              <p:cNvSpPr txBox="1">
                <a:spLocks noRot="1" noChangeAspect="1" noMove="1" noResize="1" noEditPoints="1" noAdjustHandles="1" noChangeArrowheads="1" noChangeShapeType="1" noTextEdit="1"/>
              </p:cNvSpPr>
              <p:nvPr/>
            </p:nvSpPr>
            <p:spPr>
              <a:xfrm>
                <a:off x="1876424" y="2456900"/>
                <a:ext cx="4874895" cy="306815"/>
              </a:xfrm>
              <a:prstGeom prst="rect">
                <a:avLst/>
              </a:prstGeom>
              <a:blipFill>
                <a:blip r:embed="rId4"/>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4F70723-ED70-43DB-FEBD-F6B188663322}"/>
                  </a:ext>
                </a:extLst>
              </p:cNvPr>
              <p:cNvSpPr txBox="1"/>
              <p:nvPr/>
            </p:nvSpPr>
            <p:spPr>
              <a:xfrm>
                <a:off x="1546860" y="2185172"/>
                <a:ext cx="457200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𝐵𝑉</m:t>
                          </m:r>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m:t>
                              </m:r>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𝐺</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𝐵𝑉</m:t>
                          </m:r>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m:t>
                              </m:r>
                            </m:e>
                            <m:sub>
                              <m:r>
                                <a:rPr lang="en-US" sz="1200" i="1">
                                  <a:solidFill>
                                    <a:schemeClr val="tx1"/>
                                  </a:solidFill>
                                  <a:latin typeface="Cambria Math" panose="02040503050406030204" pitchFamily="18" charset="0"/>
                                </a:rPr>
                                <m:t>𝐿</m:t>
                              </m:r>
                            </m:sub>
                          </m:sSub>
                          <m:d>
                            <m:dPr>
                              <m:begChr m:val=""/>
                              <m:endChr m:val=""/>
                              <m:ctrlPr>
                                <a:rPr lang="en-US" sz="1200" i="1">
                                  <a:solidFill>
                                    <a:schemeClr val="tx1"/>
                                  </a:solidFill>
                                  <a:latin typeface="Cambria Math" panose="02040503050406030204" pitchFamily="18" charset="0"/>
                                </a:rPr>
                              </m:ctrlPr>
                            </m:dPr>
                            <m:e>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r>
                                    <a:rPr lang="en-US" sz="1200" i="0">
                                      <a:solidFill>
                                        <a:schemeClr val="tx1"/>
                                      </a:solidFill>
                                      <a:latin typeface="Cambria Math" panose="02040503050406030204" pitchFamily="18" charset="0"/>
                                    </a:rPr>
                                    <m:t>0</m:t>
                                  </m:r>
                                  <m:r>
                                    <a:rPr lang="en-US" sz="1200" i="1">
                                      <a:solidFill>
                                        <a:schemeClr val="tx1"/>
                                      </a:solidFill>
                                      <a:latin typeface="Cambria Math" panose="02040503050406030204" pitchFamily="18" charset="0"/>
                                    </a:rPr>
                                    <m:t>𝐺</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𝐴𝐵𝐶</m:t>
                                      </m:r>
                                    </m:sub>
                                  </m:sSub>
                                </m:e>
                              </m:d>
                            </m:e>
                          </m:d>
                        </m:e>
                      </m:d>
                    </m:oMath>
                  </m:oMathPara>
                </a14:m>
                <a:endParaRPr lang="en-US" sz="1200" dirty="0">
                  <a:solidFill>
                    <a:schemeClr val="tx1"/>
                  </a:solidFill>
                </a:endParaRPr>
              </a:p>
            </p:txBody>
          </p:sp>
        </mc:Choice>
        <mc:Fallback xmlns="">
          <p:sp>
            <p:nvSpPr>
              <p:cNvPr id="57" name="TextBox 56">
                <a:extLst>
                  <a:ext uri="{FF2B5EF4-FFF2-40B4-BE49-F238E27FC236}">
                    <a16:creationId xmlns:a16="http://schemas.microsoft.com/office/drawing/2014/main" id="{44F70723-ED70-43DB-FEBD-F6B188663322}"/>
                  </a:ext>
                </a:extLst>
              </p:cNvPr>
              <p:cNvSpPr txBox="1">
                <a:spLocks noRot="1" noChangeAspect="1" noMove="1" noResize="1" noEditPoints="1" noAdjustHandles="1" noChangeArrowheads="1" noChangeShapeType="1" noTextEdit="1"/>
              </p:cNvSpPr>
              <p:nvPr/>
            </p:nvSpPr>
            <p:spPr>
              <a:xfrm>
                <a:off x="1546860" y="2185172"/>
                <a:ext cx="4572000" cy="307264"/>
              </a:xfrm>
              <a:prstGeom prst="rect">
                <a:avLst/>
              </a:prstGeom>
              <a:blipFill>
                <a:blip r:embed="rId5"/>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0955B1FB-5435-2E95-A88D-2027816229D1}"/>
                  </a:ext>
                </a:extLst>
              </p:cNvPr>
              <p:cNvSpPr txBox="1"/>
              <p:nvPr/>
            </p:nvSpPr>
            <p:spPr>
              <a:xfrm>
                <a:off x="2222515" y="3095624"/>
                <a:ext cx="2744389" cy="331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m:rPr>
                                  <m:sty m:val="p"/>
                                </m:rPr>
                                <a:rPr lang="en-US" sz="1200" i="0">
                                  <a:solidFill>
                                    <a:schemeClr val="tx1"/>
                                  </a:solidFill>
                                  <a:latin typeface="Cambria Math" panose="02040503050406030204" pitchFamily="18" charset="0"/>
                                </a:rPr>
                                <m:t>sec</m:t>
                              </m:r>
                            </m:sub>
                          </m:sSub>
                        </m:e>
                      </m:d>
                      <m:r>
                        <a:rPr lang="en-US" sz="1200" i="0">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𝐷</m:t>
                                      </m:r>
                                    </m:e>
                                    <m:sub>
                                      <m:r>
                                        <a:rPr lang="en-US" sz="1200" i="1">
                                          <a:solidFill>
                                            <a:schemeClr val="tx1"/>
                                          </a:solidFill>
                                          <a:latin typeface="Cambria Math" panose="02040503050406030204" pitchFamily="18" charset="0"/>
                                        </a:rPr>
                                        <m:t>𝑎𝑛𝑏𝑐</m:t>
                                      </m:r>
                                    </m:sub>
                                  </m:sSub>
                                </m:sub>
                              </m:sSub>
                            </m:e>
                          </m:d>
                        </m:e>
                        <m:sub>
                          <m:r>
                            <a:rPr lang="en-US" sz="1200" i="1">
                              <a:solidFill>
                                <a:schemeClr val="tx1"/>
                              </a:solidFill>
                              <a:latin typeface="Cambria Math" panose="02040503050406030204" pitchFamily="18" charset="0"/>
                            </a:rPr>
                            <m:t>𝐿</m:t>
                          </m:r>
                        </m:sub>
                      </m:sSub>
                    </m:oMath>
                  </m:oMathPara>
                </a14:m>
                <a:endParaRPr lang="en-US" sz="1200" dirty="0">
                  <a:solidFill>
                    <a:schemeClr val="tx1"/>
                  </a:solidFill>
                </a:endParaRPr>
              </a:p>
            </p:txBody>
          </p:sp>
        </mc:Choice>
        <mc:Fallback xmlns="">
          <p:sp>
            <p:nvSpPr>
              <p:cNvPr id="59" name="TextBox 58">
                <a:extLst>
                  <a:ext uri="{FF2B5EF4-FFF2-40B4-BE49-F238E27FC236}">
                    <a16:creationId xmlns:a16="http://schemas.microsoft.com/office/drawing/2014/main" id="{0955B1FB-5435-2E95-A88D-2027816229D1}"/>
                  </a:ext>
                </a:extLst>
              </p:cNvPr>
              <p:cNvSpPr txBox="1">
                <a:spLocks noRot="1" noChangeAspect="1" noMove="1" noResize="1" noEditPoints="1" noAdjustHandles="1" noChangeArrowheads="1" noChangeShapeType="1" noTextEdit="1"/>
              </p:cNvSpPr>
              <p:nvPr/>
            </p:nvSpPr>
            <p:spPr>
              <a:xfrm>
                <a:off x="2222515" y="3095624"/>
                <a:ext cx="2744389" cy="331629"/>
              </a:xfrm>
              <a:prstGeom prst="rect">
                <a:avLst/>
              </a:prstGeom>
              <a:blipFill>
                <a:blip r:embed="rId6"/>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14201AB8-702B-FCAA-50CE-1FF98A261548}"/>
              </a:ext>
            </a:extLst>
          </p:cNvPr>
          <p:cNvSpPr txBox="1"/>
          <p:nvPr/>
        </p:nvSpPr>
        <p:spPr>
          <a:xfrm>
            <a:off x="1729740" y="3354159"/>
            <a:ext cx="703580" cy="307777"/>
          </a:xfrm>
          <a:prstGeom prst="rect">
            <a:avLst/>
          </a:prstGeom>
          <a:noFill/>
        </p:spPr>
        <p:txBody>
          <a:bodyPr wrap="square">
            <a:spAutoFit/>
          </a:bodyPr>
          <a:lstStyle/>
          <a:p>
            <a:pPr marR="0">
              <a:spcBef>
                <a:spcPts val="0"/>
              </a:spcBef>
              <a:spcAft>
                <a:spcPts val="1200"/>
              </a:spcAft>
              <a:buClr>
                <a:srgbClr val="FF0000"/>
              </a:buClr>
            </a:pPr>
            <a:r>
              <a:rPr lang="en-US" sz="1400" dirty="0">
                <a:latin typeface="+mn-lt"/>
                <a:ea typeface="Calibri" panose="020F0502020204030204" pitchFamily="34" charset="0"/>
                <a:cs typeface="Times New Roman" panose="02020603050405020304" pitchFamily="18" charset="0"/>
              </a:rPr>
              <a:t>where,</a:t>
            </a:r>
            <a:endParaRPr lang="en-US" sz="1400" dirty="0">
              <a:effectLst/>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AE3DA56-9E5C-1A72-8EC0-641061E60FAC}"/>
                  </a:ext>
                </a:extLst>
              </p:cNvPr>
              <p:cNvSpPr txBox="1"/>
              <p:nvPr/>
            </p:nvSpPr>
            <p:spPr>
              <a:xfrm>
                <a:off x="2081530" y="3519691"/>
                <a:ext cx="1347470" cy="6182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𝑎𝑏𝑐</m:t>
                                  </m:r>
                                </m:sub>
                              </m:sSub>
                            </m:e>
                          </m:d>
                        </m:e>
                        <m:sub>
                          <m:r>
                            <a:rPr lang="en-US" sz="1200" i="0">
                              <a:solidFill>
                                <a:schemeClr val="tx1"/>
                              </a:solidFill>
                              <a:latin typeface="Cambria Math" panose="02040503050406030204" pitchFamily="18" charset="0"/>
                            </a:rPr>
                            <m:t>1</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𝑛𝑏</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𝑏𝑐</m:t>
                                    </m:r>
                                  </m:sub>
                                </m:sSub>
                              </m:e>
                            </m:mr>
                          </m:m>
                        </m:e>
                      </m:d>
                    </m:oMath>
                  </m:oMathPara>
                </a14:m>
                <a:endParaRPr lang="en-US" sz="1200" dirty="0">
                  <a:solidFill>
                    <a:schemeClr val="tx1"/>
                  </a:solidFill>
                </a:endParaRPr>
              </a:p>
            </p:txBody>
          </p:sp>
        </mc:Choice>
        <mc:Fallback xmlns="">
          <p:sp>
            <p:nvSpPr>
              <p:cNvPr id="62" name="TextBox 61">
                <a:extLst>
                  <a:ext uri="{FF2B5EF4-FFF2-40B4-BE49-F238E27FC236}">
                    <a16:creationId xmlns:a16="http://schemas.microsoft.com/office/drawing/2014/main" id="{4AE3DA56-9E5C-1A72-8EC0-641061E60FAC}"/>
                  </a:ext>
                </a:extLst>
              </p:cNvPr>
              <p:cNvSpPr txBox="1">
                <a:spLocks noRot="1" noChangeAspect="1" noMove="1" noResize="1" noEditPoints="1" noAdjustHandles="1" noChangeArrowheads="1" noChangeShapeType="1" noTextEdit="1"/>
              </p:cNvSpPr>
              <p:nvPr/>
            </p:nvSpPr>
            <p:spPr>
              <a:xfrm>
                <a:off x="2081530" y="3519691"/>
                <a:ext cx="1347470" cy="6182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AD7FD0C-4568-5F02-6E5F-BF0A18B0F22F}"/>
                  </a:ext>
                </a:extLst>
              </p:cNvPr>
              <p:cNvSpPr txBox="1"/>
              <p:nvPr/>
            </p:nvSpPr>
            <p:spPr>
              <a:xfrm>
                <a:off x="3457575" y="3488936"/>
                <a:ext cx="1347470" cy="618246"/>
              </a:xfrm>
              <a:prstGeom prst="rect">
                <a:avLst/>
              </a:prstGeom>
              <a:noFill/>
            </p:spPr>
            <p:txBody>
              <a:bodyPr wrap="square">
                <a:spAutoFit/>
              </a:bodyPr>
              <a:lstStyle/>
              <a:p>
                <a:r>
                  <a:rPr lang="en-US" sz="1200" dirty="0">
                    <a:solidFill>
                      <a:schemeClr val="tx1"/>
                    </a:solidFill>
                  </a:rPr>
                  <a:t>, </a:t>
                </a:r>
                <a14:m>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𝑎𝑏𝑐</m:t>
                                </m:r>
                              </m:sub>
                            </m:sSub>
                          </m:e>
                        </m:d>
                      </m:e>
                      <m:sub>
                        <m:r>
                          <a:rPr lang="en-US" sz="1200" i="0">
                            <a:solidFill>
                              <a:schemeClr val="tx1"/>
                            </a:solidFill>
                            <a:latin typeface="Cambria Math" panose="02040503050406030204" pitchFamily="18" charset="0"/>
                          </a:rPr>
                          <m:t>2</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𝑛𝑏</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𝑐𝑎</m:t>
                                  </m:r>
                                </m:sub>
                              </m:sSub>
                            </m:e>
                          </m:mr>
                        </m:m>
                      </m:e>
                    </m:d>
                  </m:oMath>
                </a14:m>
                <a:endParaRPr lang="en-US" sz="1200" dirty="0">
                  <a:solidFill>
                    <a:schemeClr val="tx1"/>
                  </a:solidFill>
                </a:endParaRPr>
              </a:p>
            </p:txBody>
          </p:sp>
        </mc:Choice>
        <mc:Fallback xmlns="">
          <p:sp>
            <p:nvSpPr>
              <p:cNvPr id="64" name="TextBox 63">
                <a:extLst>
                  <a:ext uri="{FF2B5EF4-FFF2-40B4-BE49-F238E27FC236}">
                    <a16:creationId xmlns:a16="http://schemas.microsoft.com/office/drawing/2014/main" id="{FAD7FD0C-4568-5F02-6E5F-BF0A18B0F22F}"/>
                  </a:ext>
                </a:extLst>
              </p:cNvPr>
              <p:cNvSpPr txBox="1">
                <a:spLocks noRot="1" noChangeAspect="1" noMove="1" noResize="1" noEditPoints="1" noAdjustHandles="1" noChangeArrowheads="1" noChangeShapeType="1" noTextEdit="1"/>
              </p:cNvSpPr>
              <p:nvPr/>
            </p:nvSpPr>
            <p:spPr>
              <a:xfrm>
                <a:off x="3457575" y="3488936"/>
                <a:ext cx="1347470" cy="618246"/>
              </a:xfrm>
              <a:prstGeom prst="rect">
                <a:avLst/>
              </a:prstGeom>
              <a:blipFill>
                <a:blip r:embed="rId8"/>
                <a:stretch>
                  <a:fillRect/>
                </a:stretch>
              </a:blipFill>
            </p:spPr>
            <p:txBody>
              <a:bodyPr/>
              <a:lstStyle/>
              <a:p>
                <a:r>
                  <a:rPr lang="en-US">
                    <a:noFill/>
                  </a:rPr>
                  <a:t> </a:t>
                </a:r>
              </a:p>
            </p:txBody>
          </p:sp>
        </mc:Fallback>
      </mc:AlternateContent>
      <p:sp>
        <p:nvSpPr>
          <p:cNvPr id="67" name="TextBox 66">
            <a:extLst>
              <a:ext uri="{FF2B5EF4-FFF2-40B4-BE49-F238E27FC236}">
                <a16:creationId xmlns:a16="http://schemas.microsoft.com/office/drawing/2014/main" id="{79567351-0C61-D50E-72BB-24F2BDDDCDE8}"/>
              </a:ext>
            </a:extLst>
          </p:cNvPr>
          <p:cNvSpPr txBox="1"/>
          <p:nvPr/>
        </p:nvSpPr>
        <p:spPr>
          <a:xfrm>
            <a:off x="1701165" y="4124056"/>
            <a:ext cx="703580" cy="307777"/>
          </a:xfrm>
          <a:prstGeom prst="rect">
            <a:avLst/>
          </a:prstGeom>
          <a:noFill/>
        </p:spPr>
        <p:txBody>
          <a:bodyPr wrap="square">
            <a:spAutoFit/>
          </a:bodyPr>
          <a:lstStyle/>
          <a:p>
            <a:pPr marR="0">
              <a:spcBef>
                <a:spcPts val="0"/>
              </a:spcBef>
              <a:spcAft>
                <a:spcPts val="1200"/>
              </a:spcAft>
              <a:buClr>
                <a:srgbClr val="FF0000"/>
              </a:buClr>
            </a:pPr>
            <a:r>
              <a:rPr lang="en-US" sz="1400" dirty="0">
                <a:latin typeface="+mn-lt"/>
                <a:ea typeface="Calibri" panose="020F0502020204030204" pitchFamily="34" charset="0"/>
                <a:cs typeface="Times New Roman" panose="02020603050405020304" pitchFamily="18" charset="0"/>
              </a:rPr>
              <a:t>but,</a:t>
            </a:r>
            <a:endParaRPr lang="en-US" sz="1400" dirty="0">
              <a:effectLst/>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6AF6908-09E0-4A69-9328-078DC019BE34}"/>
                  </a:ext>
                </a:extLst>
              </p:cNvPr>
              <p:cNvSpPr txBox="1"/>
              <p:nvPr/>
            </p:nvSpPr>
            <p:spPr>
              <a:xfrm>
                <a:off x="2098675" y="4350606"/>
                <a:ext cx="2032635" cy="331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𝐷</m:t>
                                      </m:r>
                                    </m:e>
                                    <m:sub>
                                      <m:r>
                                        <a:rPr lang="en-US" sz="1200" i="1">
                                          <a:solidFill>
                                            <a:schemeClr val="tx1"/>
                                          </a:solidFill>
                                          <a:latin typeface="Cambria Math" panose="02040503050406030204" pitchFamily="18" charset="0"/>
                                        </a:rPr>
                                        <m:t>𝑎𝑛𝑏𝑐</m:t>
                                      </m:r>
                                    </m:sub>
                                  </m:sSub>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ea typeface="Calibri" panose="020F0502020204030204" pitchFamily="34" charset="0"/>
                              <a:cs typeface="Times New Roman" panose="02020603050405020304" pitchFamily="18" charset="0"/>
                            </a:rPr>
                            <m:t>[</m:t>
                          </m:r>
                          <m:r>
                            <a:rPr lang="en-US" sz="1200" i="1">
                              <a:latin typeface="Cambria Math" panose="02040503050406030204" pitchFamily="18" charset="0"/>
                              <a:ea typeface="Calibri" panose="020F0502020204030204" pitchFamily="34" charset="0"/>
                              <a:cs typeface="Times New Roman" panose="02020603050405020304" pitchFamily="18" charset="0"/>
                            </a:rPr>
                            <m:t>𝐷𝑑</m:t>
                          </m:r>
                          <m:sSub>
                            <m:sSubPr>
                              <m:ctrlPr>
                                <a:rPr lang="en-US" sz="1200" i="1">
                                  <a:latin typeface="Cambria Math" panose="02040503050406030204" pitchFamily="18" charset="0"/>
                                </a:rPr>
                              </m:ctrlPr>
                            </m:sSubPr>
                            <m:e>
                              <m:r>
                                <a:rPr lang="en-US" sz="1200">
                                  <a:latin typeface="Cambria Math" panose="02040503050406030204" pitchFamily="18" charset="0"/>
                                  <a:ea typeface="Calibri" panose="020F0502020204030204" pitchFamily="34" charset="0"/>
                                  <a:cs typeface="Times New Roman" panose="02020603050405020304" pitchFamily="18" charset="0"/>
                                </a:rPr>
                                <m:t>]</m:t>
                              </m:r>
                            </m:e>
                            <m:sub>
                              <m:r>
                                <a:rPr lang="en-US" sz="1200" i="1">
                                  <a:latin typeface="Cambria Math" panose="02040503050406030204" pitchFamily="18" charset="0"/>
                                  <a:ea typeface="Calibri" panose="020F0502020204030204" pitchFamily="34" charset="0"/>
                                  <a:cs typeface="Times New Roman" panose="020206030504050203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𝑎𝑏𝑐𝑛</m:t>
                                  </m:r>
                                </m:sub>
                              </m:sSub>
                            </m:e>
                          </m:d>
                        </m:e>
                      </m:d>
                    </m:oMath>
                  </m:oMathPara>
                </a14:m>
                <a:endParaRPr lang="en-US" sz="1200" dirty="0">
                  <a:solidFill>
                    <a:schemeClr val="tx1"/>
                  </a:solidFill>
                </a:endParaRPr>
              </a:p>
            </p:txBody>
          </p:sp>
        </mc:Choice>
        <mc:Fallback xmlns="">
          <p:sp>
            <p:nvSpPr>
              <p:cNvPr id="69" name="TextBox 68">
                <a:extLst>
                  <a:ext uri="{FF2B5EF4-FFF2-40B4-BE49-F238E27FC236}">
                    <a16:creationId xmlns:a16="http://schemas.microsoft.com/office/drawing/2014/main" id="{86AF6908-09E0-4A69-9328-078DC019BE34}"/>
                  </a:ext>
                </a:extLst>
              </p:cNvPr>
              <p:cNvSpPr txBox="1">
                <a:spLocks noRot="1" noChangeAspect="1" noMove="1" noResize="1" noEditPoints="1" noAdjustHandles="1" noChangeArrowheads="1" noChangeShapeType="1" noTextEdit="1"/>
              </p:cNvSpPr>
              <p:nvPr/>
            </p:nvSpPr>
            <p:spPr>
              <a:xfrm>
                <a:off x="2098675" y="4350606"/>
                <a:ext cx="2032635" cy="33162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1F94438-045B-345A-DD2D-D2EB6B7D7D97}"/>
                  </a:ext>
                </a:extLst>
              </p:cNvPr>
              <p:cNvSpPr txBox="1"/>
              <p:nvPr/>
            </p:nvSpPr>
            <p:spPr>
              <a:xfrm>
                <a:off x="1548130" y="4682235"/>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m:rPr>
                                  <m:sty m:val="p"/>
                                </m:rPr>
                                <a:rPr lang="en-US" sz="1200" i="0">
                                  <a:solidFill>
                                    <a:schemeClr val="tx1"/>
                                  </a:solidFill>
                                  <a:latin typeface="Cambria Math" panose="02040503050406030204" pitchFamily="18" charset="0"/>
                                </a:rPr>
                                <m:t>sec</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ea typeface="Calibri" panose="020F0502020204030204" pitchFamily="34" charset="0"/>
                              <a:cs typeface="Times New Roman" panose="02020603050405020304" pitchFamily="18" charset="0"/>
                            </a:rPr>
                            <m:t>[</m:t>
                          </m:r>
                          <m:r>
                            <a:rPr lang="en-US" sz="1200" i="1">
                              <a:latin typeface="Cambria Math" panose="02040503050406030204" pitchFamily="18" charset="0"/>
                              <a:ea typeface="Calibri" panose="020F0502020204030204" pitchFamily="34" charset="0"/>
                              <a:cs typeface="Times New Roman" panose="02020603050405020304" pitchFamily="18" charset="0"/>
                            </a:rPr>
                            <m:t>𝐷𝑑</m:t>
                          </m:r>
                          <m:sSub>
                            <m:sSubPr>
                              <m:ctrlPr>
                                <a:rPr lang="en-US" sz="1200" i="1">
                                  <a:latin typeface="Cambria Math" panose="02040503050406030204" pitchFamily="18" charset="0"/>
                                </a:rPr>
                              </m:ctrlPr>
                            </m:sSubPr>
                            <m:e>
                              <m:r>
                                <a:rPr lang="en-US" sz="1200">
                                  <a:latin typeface="Cambria Math" panose="02040503050406030204" pitchFamily="18" charset="0"/>
                                  <a:ea typeface="Calibri" panose="020F0502020204030204" pitchFamily="34" charset="0"/>
                                  <a:cs typeface="Times New Roman" panose="02020603050405020304" pitchFamily="18" charset="0"/>
                                </a:rPr>
                                <m:t>]</m:t>
                              </m:r>
                            </m:e>
                            <m:sub>
                              <m:r>
                                <a:rPr lang="en-US" sz="1200" i="1">
                                  <a:latin typeface="Cambria Math" panose="02040503050406030204" pitchFamily="18" charset="0"/>
                                  <a:ea typeface="Calibri" panose="020F0502020204030204" pitchFamily="34" charset="0"/>
                                  <a:cs typeface="Times New Roman" panose="020206030504050203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𝑎𝑏𝑐𝑛</m:t>
                                  </m:r>
                                </m:sub>
                              </m:sSub>
                            </m:e>
                          </m:d>
                        </m:e>
                      </m:d>
                    </m:oMath>
                  </m:oMathPara>
                </a14:m>
                <a:endParaRPr lang="en-US" sz="1200" dirty="0">
                  <a:solidFill>
                    <a:schemeClr val="tx1"/>
                  </a:solidFill>
                </a:endParaRPr>
              </a:p>
            </p:txBody>
          </p:sp>
        </mc:Choice>
        <mc:Fallback xmlns="">
          <p:sp>
            <p:nvSpPr>
              <p:cNvPr id="71" name="TextBox 70">
                <a:extLst>
                  <a:ext uri="{FF2B5EF4-FFF2-40B4-BE49-F238E27FC236}">
                    <a16:creationId xmlns:a16="http://schemas.microsoft.com/office/drawing/2014/main" id="{81F94438-045B-345A-DD2D-D2EB6B7D7D97}"/>
                  </a:ext>
                </a:extLst>
              </p:cNvPr>
              <p:cNvSpPr txBox="1">
                <a:spLocks noRot="1" noChangeAspect="1" noMove="1" noResize="1" noEditPoints="1" noAdjustHandles="1" noChangeArrowheads="1" noChangeShapeType="1" noTextEdit="1"/>
              </p:cNvSpPr>
              <p:nvPr/>
            </p:nvSpPr>
            <p:spPr>
              <a:xfrm>
                <a:off x="1548130" y="4682235"/>
                <a:ext cx="4572000" cy="276999"/>
              </a:xfrm>
              <a:prstGeom prst="rect">
                <a:avLst/>
              </a:prstGeom>
              <a:blipFill>
                <a:blip r:embed="rId10"/>
                <a:stretch>
                  <a:fillRect b="-8696"/>
                </a:stretch>
              </a:blipFill>
            </p:spPr>
            <p:txBody>
              <a:bodyPr/>
              <a:lstStyle/>
              <a:p>
                <a:r>
                  <a:rPr lang="en-US">
                    <a:noFill/>
                  </a:rPr>
                  <a:t> </a:t>
                </a:r>
              </a:p>
            </p:txBody>
          </p:sp>
        </mc:Fallback>
      </mc:AlternateContent>
    </p:spTree>
    <p:extLst>
      <p:ext uri="{BB962C8B-B14F-4D97-AF65-F5344CB8AC3E}">
        <p14:creationId xmlns:p14="http://schemas.microsoft.com/office/powerpoint/2010/main" val="2654369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38</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 Equations</a:t>
            </a:r>
          </a:p>
        </p:txBody>
      </p:sp>
      <p:sp>
        <p:nvSpPr>
          <p:cNvPr id="13" name="TextBox 12">
            <a:extLst>
              <a:ext uri="{FF2B5EF4-FFF2-40B4-BE49-F238E27FC236}">
                <a16:creationId xmlns:a16="http://schemas.microsoft.com/office/drawing/2014/main" id="{17DB3D94-6520-4F9A-38FA-C8F9BD0EFF6A}"/>
              </a:ext>
            </a:extLst>
          </p:cNvPr>
          <p:cNvSpPr txBox="1"/>
          <p:nvPr/>
        </p:nvSpPr>
        <p:spPr>
          <a:xfrm>
            <a:off x="457200" y="800621"/>
            <a:ext cx="4572000" cy="369332"/>
          </a:xfrm>
          <a:prstGeom prst="rect">
            <a:avLst/>
          </a:prstGeom>
          <a:noFill/>
        </p:spPr>
        <p:txBody>
          <a:bodyPr wrap="square">
            <a:spAutoFit/>
          </a:bodyPr>
          <a:lstStyle/>
          <a:p>
            <a:pPr algn="just">
              <a:spcBef>
                <a:spcPts val="600"/>
              </a:spcBef>
              <a:spcAft>
                <a:spcPts val="600"/>
              </a:spcAft>
              <a:buClr>
                <a:srgbClr val="FF0000"/>
              </a:buClr>
            </a:pPr>
            <a:r>
              <a:rPr lang="en-US" sz="1800" u="sng" dirty="0"/>
              <a:t>Forward Sweep</a:t>
            </a:r>
          </a:p>
        </p:txBody>
      </p:sp>
      <p:sp>
        <p:nvSpPr>
          <p:cNvPr id="6" name="TextBox 5">
            <a:extLst>
              <a:ext uri="{FF2B5EF4-FFF2-40B4-BE49-F238E27FC236}">
                <a16:creationId xmlns:a16="http://schemas.microsoft.com/office/drawing/2014/main" id="{E95767D9-612D-7DDF-A0F0-4399CAE88763}"/>
              </a:ext>
            </a:extLst>
          </p:cNvPr>
          <p:cNvSpPr txBox="1"/>
          <p:nvPr/>
        </p:nvSpPr>
        <p:spPr>
          <a:xfrm>
            <a:off x="401320" y="1224087"/>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Substitute Equations (33) in Eqn. (</a:t>
            </a:r>
            <a:r>
              <a:rPr lang="en-US" sz="1400" dirty="0">
                <a:latin typeface="+mn-lt"/>
                <a:ea typeface="Calibri" panose="020F0502020204030204" pitchFamily="34" charset="0"/>
                <a:cs typeface="Times New Roman" panose="02020603050405020304" pitchFamily="18" charset="0"/>
              </a:rPr>
              <a:t>34</a:t>
            </a:r>
            <a:r>
              <a:rPr lang="en-US" sz="1400" dirty="0">
                <a:effectLst/>
                <a:latin typeface="+mn-lt"/>
                <a:ea typeface="Calibri" panose="020F0502020204030204" pitchFamily="34" charset="0"/>
                <a:cs typeface="Times New Roman" panose="02020603050405020304" pitchFamily="18" charset="0"/>
              </a:rPr>
              <a:t>) :</a:t>
            </a:r>
          </a:p>
        </p:txBody>
      </p:sp>
      <p:sp>
        <p:nvSpPr>
          <p:cNvPr id="17" name="TextBox 16">
            <a:extLst>
              <a:ext uri="{FF2B5EF4-FFF2-40B4-BE49-F238E27FC236}">
                <a16:creationId xmlns:a16="http://schemas.microsoft.com/office/drawing/2014/main" id="{67FEF7E9-DCDE-A7B2-A6FB-6704B1ADB052}"/>
              </a:ext>
            </a:extLst>
          </p:cNvPr>
          <p:cNvSpPr txBox="1"/>
          <p:nvPr/>
        </p:nvSpPr>
        <p:spPr>
          <a:xfrm>
            <a:off x="7800951" y="1537414"/>
            <a:ext cx="527709" cy="338554"/>
          </a:xfrm>
          <a:prstGeom prst="rect">
            <a:avLst/>
          </a:prstGeom>
          <a:noFill/>
        </p:spPr>
        <p:txBody>
          <a:bodyPr wrap="none" rtlCol="0">
            <a:spAutoFit/>
          </a:bodyPr>
          <a:lstStyle/>
          <a:p>
            <a:r>
              <a:rPr lang="en-US" sz="1600" dirty="0"/>
              <a:t>(35)</a:t>
            </a:r>
          </a:p>
        </p:txBody>
      </p:sp>
      <p:sp>
        <p:nvSpPr>
          <p:cNvPr id="26" name="TextBox 25">
            <a:extLst>
              <a:ext uri="{FF2B5EF4-FFF2-40B4-BE49-F238E27FC236}">
                <a16:creationId xmlns:a16="http://schemas.microsoft.com/office/drawing/2014/main" id="{0DA4169B-7598-BADA-E833-48C8B0206721}"/>
              </a:ext>
            </a:extLst>
          </p:cNvPr>
          <p:cNvSpPr txBox="1"/>
          <p:nvPr/>
        </p:nvSpPr>
        <p:spPr>
          <a:xfrm>
            <a:off x="457200" y="2797868"/>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The secondary line voltages are:</a:t>
            </a:r>
          </a:p>
        </p:txBody>
      </p:sp>
      <p:sp>
        <p:nvSpPr>
          <p:cNvPr id="34" name="TextBox 33">
            <a:extLst>
              <a:ext uri="{FF2B5EF4-FFF2-40B4-BE49-F238E27FC236}">
                <a16:creationId xmlns:a16="http://schemas.microsoft.com/office/drawing/2014/main" id="{A4B12DE4-420A-0274-1C71-F3516BB636B6}"/>
              </a:ext>
            </a:extLst>
          </p:cNvPr>
          <p:cNvSpPr txBox="1"/>
          <p:nvPr/>
        </p:nvSpPr>
        <p:spPr>
          <a:xfrm>
            <a:off x="7861300" y="3752356"/>
            <a:ext cx="527709" cy="338554"/>
          </a:xfrm>
          <a:prstGeom prst="rect">
            <a:avLst/>
          </a:prstGeom>
          <a:noFill/>
        </p:spPr>
        <p:txBody>
          <a:bodyPr wrap="square" rtlCol="0">
            <a:spAutoFit/>
          </a:bodyPr>
          <a:lstStyle/>
          <a:p>
            <a:r>
              <a:rPr lang="en-US" sz="1600" dirty="0"/>
              <a:t>(36)</a:t>
            </a:r>
          </a:p>
        </p:txBody>
      </p:sp>
      <p:sp>
        <p:nvSpPr>
          <p:cNvPr id="67" name="TextBox 66">
            <a:extLst>
              <a:ext uri="{FF2B5EF4-FFF2-40B4-BE49-F238E27FC236}">
                <a16:creationId xmlns:a16="http://schemas.microsoft.com/office/drawing/2014/main" id="{79567351-0C61-D50E-72BB-24F2BDDDCDE8}"/>
              </a:ext>
            </a:extLst>
          </p:cNvPr>
          <p:cNvSpPr txBox="1"/>
          <p:nvPr/>
        </p:nvSpPr>
        <p:spPr>
          <a:xfrm>
            <a:off x="1548130" y="3881259"/>
            <a:ext cx="703580" cy="307777"/>
          </a:xfrm>
          <a:prstGeom prst="rect">
            <a:avLst/>
          </a:prstGeom>
          <a:noFill/>
        </p:spPr>
        <p:txBody>
          <a:bodyPr wrap="square">
            <a:spAutoFit/>
          </a:bodyPr>
          <a:lstStyle/>
          <a:p>
            <a:pPr marR="0">
              <a:spcBef>
                <a:spcPts val="0"/>
              </a:spcBef>
              <a:spcAft>
                <a:spcPts val="1200"/>
              </a:spcAft>
              <a:buClr>
                <a:srgbClr val="FF0000"/>
              </a:buClr>
            </a:pPr>
            <a:r>
              <a:rPr lang="en-US" sz="1400" dirty="0">
                <a:latin typeface="+mn-lt"/>
                <a:ea typeface="Calibri" panose="020F0502020204030204" pitchFamily="34" charset="0"/>
                <a:cs typeface="Times New Roman" panose="02020603050405020304" pitchFamily="18" charset="0"/>
              </a:rPr>
              <a:t>where,</a:t>
            </a:r>
            <a:endParaRPr lang="en-US" sz="1400" dirty="0">
              <a:effectLst/>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CB4896-FBA2-D243-3B5E-0C9EC02094D9}"/>
                  </a:ext>
                </a:extLst>
              </p:cNvPr>
              <p:cNvSpPr txBox="1"/>
              <p:nvPr/>
            </p:nvSpPr>
            <p:spPr>
              <a:xfrm>
                <a:off x="1197528" y="1492000"/>
                <a:ext cx="5135961"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𝐺</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r>
                                    <a:rPr lang="en-US" sz="1200" i="0">
                                      <a:solidFill>
                                        <a:schemeClr val="tx1"/>
                                      </a:solidFill>
                                      <a:latin typeface="Cambria Math" panose="02040503050406030204" pitchFamily="18" charset="0"/>
                                    </a:rPr>
                                    <m:t>0</m:t>
                                  </m:r>
                                  <m:r>
                                    <a:rPr lang="en-US" sz="1200" i="1">
                                      <a:solidFill>
                                        <a:schemeClr val="tx1"/>
                                      </a:solidFill>
                                      <a:latin typeface="Cambria Math" panose="02040503050406030204" pitchFamily="18" charset="0"/>
                                    </a:rPr>
                                    <m:t>𝐺</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𝐷𝑑</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𝑎𝑏𝑐𝑛</m:t>
                                              </m:r>
                                            </m:sub>
                                          </m:sSub>
                                        </m:e>
                                      </m:d>
                                    </m:e>
                                  </m:d>
                                </m:e>
                              </m:d>
                            </m:e>
                          </m:d>
                        </m:e>
                      </m:d>
                    </m:oMath>
                  </m:oMathPara>
                </a14:m>
                <a:endParaRPr lang="en-US" sz="1200" dirty="0"/>
              </a:p>
            </p:txBody>
          </p:sp>
        </mc:Choice>
        <mc:Fallback xmlns="">
          <p:sp>
            <p:nvSpPr>
              <p:cNvPr id="8" name="TextBox 7">
                <a:extLst>
                  <a:ext uri="{FF2B5EF4-FFF2-40B4-BE49-F238E27FC236}">
                    <a16:creationId xmlns:a16="http://schemas.microsoft.com/office/drawing/2014/main" id="{88CB4896-FBA2-D243-3B5E-0C9EC02094D9}"/>
                  </a:ext>
                </a:extLst>
              </p:cNvPr>
              <p:cNvSpPr txBox="1">
                <a:spLocks noRot="1" noChangeAspect="1" noMove="1" noResize="1" noEditPoints="1" noAdjustHandles="1" noChangeArrowheads="1" noChangeShapeType="1" noTextEdit="1"/>
              </p:cNvSpPr>
              <p:nvPr/>
            </p:nvSpPr>
            <p:spPr>
              <a:xfrm>
                <a:off x="1197528" y="1492000"/>
                <a:ext cx="5135961" cy="307264"/>
              </a:xfrm>
              <a:prstGeom prst="rect">
                <a:avLst/>
              </a:prstGeom>
              <a:blipFill>
                <a:blip r:embed="rId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407876F-BD81-E703-FD59-44FF08390006}"/>
                  </a:ext>
                </a:extLst>
              </p:cNvPr>
              <p:cNvSpPr txBox="1"/>
              <p:nvPr/>
            </p:nvSpPr>
            <p:spPr>
              <a:xfrm>
                <a:off x="993775" y="1839580"/>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𝑉</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𝑡</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𝐷𝑑</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𝑎𝑏𝑐𝑛</m:t>
                                  </m:r>
                                </m:sub>
                              </m:sSub>
                            </m:e>
                          </m:d>
                        </m:e>
                      </m:d>
                    </m:oMath>
                  </m:oMathPara>
                </a14:m>
                <a:endParaRPr lang="en-US" sz="1200" dirty="0">
                  <a:solidFill>
                    <a:schemeClr val="tx1"/>
                  </a:solidFill>
                </a:endParaRPr>
              </a:p>
            </p:txBody>
          </p:sp>
        </mc:Choice>
        <mc:Fallback xmlns="">
          <p:sp>
            <p:nvSpPr>
              <p:cNvPr id="10" name="TextBox 9">
                <a:extLst>
                  <a:ext uri="{FF2B5EF4-FFF2-40B4-BE49-F238E27FC236}">
                    <a16:creationId xmlns:a16="http://schemas.microsoft.com/office/drawing/2014/main" id="{2407876F-BD81-E703-FD59-44FF08390006}"/>
                  </a:ext>
                </a:extLst>
              </p:cNvPr>
              <p:cNvSpPr txBox="1">
                <a:spLocks noRot="1" noChangeAspect="1" noMove="1" noResize="1" noEditPoints="1" noAdjustHandles="1" noChangeArrowheads="1" noChangeShapeType="1" noTextEdit="1"/>
              </p:cNvSpPr>
              <p:nvPr/>
            </p:nvSpPr>
            <p:spPr>
              <a:xfrm>
                <a:off x="993775" y="1839580"/>
                <a:ext cx="4572000" cy="276999"/>
              </a:xfrm>
              <a:prstGeom prst="rect">
                <a:avLst/>
              </a:prstGeom>
              <a:blipFill>
                <a:blip r:embed="rId3"/>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92A59D2-9F59-ECB4-C9B6-CD7CAD4344B8}"/>
                  </a:ext>
                </a:extLst>
              </p:cNvPr>
              <p:cNvSpPr txBox="1"/>
              <p:nvPr/>
            </p:nvSpPr>
            <p:spPr>
              <a:xfrm>
                <a:off x="1590992" y="2065314"/>
                <a:ext cx="6428105" cy="3687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endChr m:val=""/>
                          <m:ctrlPr>
                            <a:rPr lang="en-US" sz="1200" i="1">
                              <a:solidFill>
                                <a:schemeClr val="tx1"/>
                              </a:solidFill>
                              <a:latin typeface="Cambria Math" panose="02040503050406030204" pitchFamily="18" charset="0"/>
                            </a:rPr>
                          </m:ctrlPr>
                        </m:dPr>
                        <m:e>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𝐺</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r>
                                <a:rPr lang="en-US" sz="1200" b="0" i="1" smtClean="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r>
                                        <a:rPr lang="en-US" sz="1200" i="0">
                                          <a:solidFill>
                                            <a:schemeClr val="tx1"/>
                                          </a:solidFill>
                                          <a:latin typeface="Cambria Math" panose="02040503050406030204" pitchFamily="18" charset="0"/>
                                        </a:rPr>
                                        <m:t>0</m:t>
                                      </m:r>
                                      <m:r>
                                        <a:rPr lang="en-US" sz="1200" i="1">
                                          <a:solidFill>
                                            <a:schemeClr val="tx1"/>
                                          </a:solidFill>
                                          <a:latin typeface="Cambria Math" panose="02040503050406030204" pitchFamily="18" charset="0"/>
                                        </a:rPr>
                                        <m:t>𝐺</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b="0" i="1" smtClean="0">
                                          <a:solidFill>
                                            <a:schemeClr val="tx1"/>
                                          </a:solidFill>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𝐷𝑑</m:t>
                                              </m:r>
                                            </m:e>
                                          </m:d>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𝑎𝑏𝑐𝑛</m:t>
                                              </m:r>
                                            </m:sub>
                                          </m:sSub>
                                        </m:e>
                                      </m:d>
                                      <m:r>
                                        <a:rPr lang="en-US" sz="1200" b="0" i="1" smtClean="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𝑍</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sSub>
                                        <m:sSubPr>
                                          <m:ctrlPr>
                                            <a:rPr lang="en-US" sz="1200" b="0" i="1" smtClean="0">
                                              <a:latin typeface="Cambria Math" panose="02040503050406030204" pitchFamily="18" charset="0"/>
                                            </a:rPr>
                                          </m:ctrlPr>
                                        </m:sSubPr>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𝐷</m:t>
                                              </m:r>
                                              <m:r>
                                                <a:rPr lang="en-US" sz="1200" b="0" i="1" smtClean="0">
                                                  <a:latin typeface="Cambria Math" panose="02040503050406030204" pitchFamily="18" charset="0"/>
                                                </a:rPr>
                                                <m:t>𝑑</m:t>
                                              </m:r>
                                            </m:e>
                                          </m:d>
                                        </m:e>
                                        <m:sub>
                                          <m:r>
                                            <a:rPr lang="en-US" sz="1200" b="0" i="1" smtClean="0">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𝑎𝑏𝑐𝑛</m:t>
                                              </m:r>
                                            </m:sub>
                                          </m:sSub>
                                        </m:e>
                                      </m:d>
                                    </m:e>
                                  </m:d>
                                </m:e>
                              </m:d>
                            </m:e>
                          </m:d>
                        </m:e>
                      </m:d>
                    </m:oMath>
                  </m:oMathPara>
                </a14:m>
                <a:endParaRPr lang="en-US" sz="1200" dirty="0">
                  <a:solidFill>
                    <a:schemeClr val="tx1"/>
                  </a:solidFill>
                </a:endParaRPr>
              </a:p>
            </p:txBody>
          </p:sp>
        </mc:Choice>
        <mc:Fallback xmlns="">
          <p:sp>
            <p:nvSpPr>
              <p:cNvPr id="12" name="TextBox 11">
                <a:extLst>
                  <a:ext uri="{FF2B5EF4-FFF2-40B4-BE49-F238E27FC236}">
                    <a16:creationId xmlns:a16="http://schemas.microsoft.com/office/drawing/2014/main" id="{392A59D2-9F59-ECB4-C9B6-CD7CAD4344B8}"/>
                  </a:ext>
                </a:extLst>
              </p:cNvPr>
              <p:cNvSpPr txBox="1">
                <a:spLocks noRot="1" noChangeAspect="1" noMove="1" noResize="1" noEditPoints="1" noAdjustHandles="1" noChangeArrowheads="1" noChangeShapeType="1" noTextEdit="1"/>
              </p:cNvSpPr>
              <p:nvPr/>
            </p:nvSpPr>
            <p:spPr>
              <a:xfrm>
                <a:off x="1590992" y="2065314"/>
                <a:ext cx="6428105" cy="368755"/>
              </a:xfrm>
              <a:prstGeom prst="rect">
                <a:avLst/>
              </a:prstGeom>
              <a:blipFill>
                <a:blip r:embed="rId4"/>
                <a:stretch>
                  <a:fillRect t="-158333" b="-2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2389B95-7772-4849-25CE-9AFF448B61FE}"/>
                  </a:ext>
                </a:extLst>
              </p:cNvPr>
              <p:cNvSpPr txBox="1"/>
              <p:nvPr/>
            </p:nvSpPr>
            <p:spPr>
              <a:xfrm>
                <a:off x="1590991" y="2423204"/>
                <a:ext cx="5444809"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𝑎𝑏𝑐</m:t>
                                  </m:r>
                                </m:sub>
                              </m:sSub>
                            </m:e>
                          </m:d>
                        </m:e>
                        <m:sub>
                          <m:r>
                            <a:rPr lang="en-US" sz="1200" i="1">
                              <a:solidFill>
                                <a:schemeClr val="tx1"/>
                              </a:solidFill>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𝐿</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𝐺</m:t>
                                      </m:r>
                                    </m:e>
                                    <m:sub>
                                      <m:r>
                                        <a:rPr lang="en-US" sz="1200" i="1">
                                          <a:solidFill>
                                            <a:schemeClr val="tx1"/>
                                          </a:solidFill>
                                          <a:latin typeface="Cambria Math" panose="02040503050406030204" pitchFamily="18" charset="0"/>
                                        </a:rPr>
                                        <m:t>𝐴𝐵𝐶</m:t>
                                      </m:r>
                                    </m:sub>
                                  </m:sSub>
                                </m:sub>
                              </m:sSub>
                            </m:e>
                          </m:d>
                          <m:r>
                            <a:rPr lang="en-US" sz="1200" i="0">
                              <a:solidFill>
                                <a:schemeClr val="tx1"/>
                              </a:solidFill>
                              <a:latin typeface="Cambria Math" panose="02040503050406030204" pitchFamily="18" charset="0"/>
                            </a:rPr>
                            <m:t>−</m:t>
                          </m:r>
                          <m:r>
                            <a:rPr lang="en-US" sz="1200" b="0" i="1" smtClean="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𝑍</m:t>
                                  </m:r>
                                  <m:r>
                                    <a:rPr lang="en-US" sz="1200" i="0">
                                      <a:solidFill>
                                        <a:schemeClr val="tx1"/>
                                      </a:solidFill>
                                      <a:latin typeface="Cambria Math" panose="02040503050406030204" pitchFamily="18" charset="0"/>
                                    </a:rPr>
                                    <m:t>0</m:t>
                                  </m:r>
                                  <m:r>
                                    <a:rPr lang="en-US" sz="1200" i="1">
                                      <a:solidFill>
                                        <a:schemeClr val="tx1"/>
                                      </a:solidFill>
                                      <a:latin typeface="Cambria Math" panose="02040503050406030204" pitchFamily="18" charset="0"/>
                                    </a:rPr>
                                    <m:t>𝐺</m:t>
                                  </m:r>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r>
                                    <a:rPr lang="en-US" sz="1200" b="0" i="1" smtClean="0">
                                      <a:solidFill>
                                        <a:schemeClr val="tx1"/>
                                      </a:solidFill>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b="0" i="1" smtClean="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𝑍</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𝑎𝑛𝑏𝑐</m:t>
                                          </m:r>
                                        </m:sub>
                                      </m:sSub>
                                    </m:e>
                                  </m:d>
                                  <m:sSub>
                                    <m:sSubPr>
                                      <m:ctrlPr>
                                        <a:rPr lang="en-US" sz="1200" i="1">
                                          <a:latin typeface="Cambria Math" panose="02040503050406030204" pitchFamily="18" charset="0"/>
                                        </a:rPr>
                                      </m:ctrlPr>
                                    </m:sSubPr>
                                    <m:e>
                                      <m:r>
                                        <a:rPr lang="en-US" sz="1200" b="0" i="1" smtClean="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𝐷𝑑</m:t>
                                          </m:r>
                                        </m:e>
                                      </m:d>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𝑎𝑏𝑐𝑛</m:t>
                                          </m:r>
                                        </m:sub>
                                      </m:sSub>
                                    </m:e>
                                  </m:d>
                                </m:e>
                              </m:d>
                            </m:e>
                          </m:d>
                        </m:e>
                      </m:d>
                    </m:oMath>
                  </m:oMathPara>
                </a14:m>
                <a:endParaRPr lang="en-US" sz="1200" dirty="0">
                  <a:solidFill>
                    <a:schemeClr val="tx1"/>
                  </a:solidFill>
                </a:endParaRPr>
              </a:p>
            </p:txBody>
          </p:sp>
        </mc:Choice>
        <mc:Fallback xmlns="">
          <p:sp>
            <p:nvSpPr>
              <p:cNvPr id="14" name="TextBox 13">
                <a:extLst>
                  <a:ext uri="{FF2B5EF4-FFF2-40B4-BE49-F238E27FC236}">
                    <a16:creationId xmlns:a16="http://schemas.microsoft.com/office/drawing/2014/main" id="{22389B95-7772-4849-25CE-9AFF448B61FE}"/>
                  </a:ext>
                </a:extLst>
              </p:cNvPr>
              <p:cNvSpPr txBox="1">
                <a:spLocks noRot="1" noChangeAspect="1" noMove="1" noResize="1" noEditPoints="1" noAdjustHandles="1" noChangeArrowheads="1" noChangeShapeType="1" noTextEdit="1"/>
              </p:cNvSpPr>
              <p:nvPr/>
            </p:nvSpPr>
            <p:spPr>
              <a:xfrm>
                <a:off x="1590991" y="2423204"/>
                <a:ext cx="5444809" cy="307264"/>
              </a:xfrm>
              <a:prstGeom prst="rect">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0F5E56-BD31-D66C-0D21-5C1D0CC3ED6C}"/>
                  </a:ext>
                </a:extLst>
              </p:cNvPr>
              <p:cNvSpPr txBox="1"/>
              <p:nvPr/>
            </p:nvSpPr>
            <p:spPr>
              <a:xfrm>
                <a:off x="1701165" y="3062097"/>
                <a:ext cx="2644140" cy="8023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solidFill>
                                <a:schemeClr val="tx1"/>
                              </a:solidFill>
                              <a:latin typeface="Cambria Math" panose="02040503050406030204" pitchFamily="18" charset="0"/>
                            </a:rPr>
                          </m:ctrlPr>
                        </m:dPr>
                        <m:e>
                          <m:m>
                            <m:mPr>
                              <m:plcHide m:val="on"/>
                              <m:mcs>
                                <m:mc>
                                  <m:mcPr>
                                    <m:count m:val="1"/>
                                    <m:mcJc m:val="center"/>
                                  </m:mcPr>
                                </m:mc>
                              </m:mcs>
                              <m:ctrlPr>
                                <a:rPr lang="en-US" sz="1200" i="1">
                                  <a:solidFill>
                                    <a:schemeClr val="tx1"/>
                                  </a:solidFill>
                                  <a:latin typeface="Cambria Math" panose="02040503050406030204" pitchFamily="18" charset="0"/>
                                </a:rPr>
                              </m:ctrlPr>
                            </m:mP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𝑛𝑏</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𝑏𝑐</m:t>
                                    </m:r>
                                  </m:sub>
                                </m:sSub>
                              </m:e>
                            </m:mr>
                            <m:m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𝑐𝑎</m:t>
                                    </m:r>
                                  </m:sub>
                                </m:sSub>
                              </m:e>
                            </m:mr>
                          </m:m>
                        </m:e>
                      </m:d>
                      <m:r>
                        <a:rPr lang="en-US" sz="1200" i="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𝑎𝑛𝑏𝑐</m:t>
                              </m:r>
                            </m:sub>
                          </m:sSub>
                        </m:e>
                      </m:d>
                      <m:r>
                        <a:rPr lang="en-US" sz="1200" i="0">
                          <a:solidFill>
                            <a:schemeClr val="tx1"/>
                          </a:solidFill>
                          <a:latin typeface="Cambria Math" panose="02040503050406030204" pitchFamily="18" charset="0"/>
                        </a:rPr>
                        <m:t>=</m:t>
                      </m:r>
                      <m:sSub>
                        <m:sSubPr>
                          <m:ctrlPr>
                            <a:rPr lang="en-US" sz="1200" b="0" i="1" smtClean="0">
                              <a:solidFill>
                                <a:schemeClr val="tx1"/>
                              </a:solidFill>
                              <a:latin typeface="Cambria Math" panose="02040503050406030204" pitchFamily="18" charset="0"/>
                            </a:rPr>
                          </m:ctrlPr>
                        </m:sSubPr>
                        <m:e>
                          <m:d>
                            <m:dPr>
                              <m:begChr m:val="["/>
                              <m:endChr m:val="]"/>
                              <m:ctrlPr>
                                <a:rPr lang="en-US" sz="1200" b="0" i="1" smtClean="0">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𝐶𝑉</m:t>
                              </m:r>
                            </m:e>
                          </m:d>
                        </m:e>
                        <m:sub>
                          <m:r>
                            <m:rPr>
                              <m:sty m:val="p"/>
                            </m:rPr>
                            <a:rPr lang="en-US" sz="1200" b="0" i="0" smtClean="0">
                              <a:solidFill>
                                <a:schemeClr val="tx1"/>
                              </a:solidFill>
                              <a:latin typeface="Cambria Math" panose="02040503050406030204" pitchFamily="18" charset="0"/>
                            </a:rPr>
                            <m:t>L</m:t>
                          </m:r>
                        </m:sub>
                      </m:sSub>
                      <m:r>
                        <a:rPr lang="en-US" sz="1200" i="0">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𝑉</m:t>
                                  </m:r>
                                </m:e>
                                <m:sub>
                                  <m:r>
                                    <a:rPr lang="en-US" sz="1200" i="1">
                                      <a:solidFill>
                                        <a:schemeClr val="tx1"/>
                                      </a:solidFill>
                                      <a:latin typeface="Cambria Math" panose="02040503050406030204" pitchFamily="18" charset="0"/>
                                    </a:rPr>
                                    <m:t>𝑎𝑏𝑐</m:t>
                                  </m:r>
                                </m:sub>
                              </m:sSub>
                            </m:e>
                          </m:d>
                        </m:e>
                        <m:sub>
                          <m:r>
                            <a:rPr lang="en-US" sz="1200" i="1">
                              <a:solidFill>
                                <a:schemeClr val="tx1"/>
                              </a:solidFill>
                              <a:latin typeface="Cambria Math" panose="02040503050406030204" pitchFamily="18" charset="0"/>
                            </a:rPr>
                            <m:t>𝐿</m:t>
                          </m:r>
                        </m:sub>
                      </m:sSub>
                    </m:oMath>
                  </m:oMathPara>
                </a14:m>
                <a:endParaRPr lang="en-US" sz="1200" dirty="0">
                  <a:solidFill>
                    <a:schemeClr val="tx1"/>
                  </a:solidFill>
                </a:endParaRPr>
              </a:p>
            </p:txBody>
          </p:sp>
        </mc:Choice>
        <mc:Fallback xmlns="">
          <p:sp>
            <p:nvSpPr>
              <p:cNvPr id="18" name="TextBox 17">
                <a:extLst>
                  <a:ext uri="{FF2B5EF4-FFF2-40B4-BE49-F238E27FC236}">
                    <a16:creationId xmlns:a16="http://schemas.microsoft.com/office/drawing/2014/main" id="{970F5E56-BD31-D66C-0D21-5C1D0CC3ED6C}"/>
                  </a:ext>
                </a:extLst>
              </p:cNvPr>
              <p:cNvSpPr txBox="1">
                <a:spLocks noRot="1" noChangeAspect="1" noMove="1" noResize="1" noEditPoints="1" noAdjustHandles="1" noChangeArrowheads="1" noChangeShapeType="1" noTextEdit="1"/>
              </p:cNvSpPr>
              <p:nvPr/>
            </p:nvSpPr>
            <p:spPr>
              <a:xfrm>
                <a:off x="1701165" y="3062097"/>
                <a:ext cx="2644140" cy="8023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1D9064-F64A-943E-D596-9AE623DC8CAE}"/>
                  </a:ext>
                </a:extLst>
              </p:cNvPr>
              <p:cNvSpPr txBox="1"/>
              <p:nvPr/>
            </p:nvSpPr>
            <p:spPr>
              <a:xfrm>
                <a:off x="1104900" y="4035147"/>
                <a:ext cx="4572000" cy="14796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smtClean="0">
                              <a:solidFill>
                                <a:schemeClr val="tx1"/>
                              </a:solidFill>
                              <a:latin typeface="Cambria Math" panose="02040503050406030204" pitchFamily="18" charset="0"/>
                            </a:rPr>
                          </m:ctrlPr>
                        </m:mPr>
                        <m:mr>
                          <m:e>
                            <m:sSub>
                              <m:sSubPr>
                                <m:ctrlPr>
                                  <a:rPr lang="en-US" sz="1200" b="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𝐶𝑉</m:t>
                                    </m:r>
                                  </m:e>
                                </m:d>
                              </m:e>
                              <m:sub>
                                <m:r>
                                  <a:rPr lang="en-US" sz="1200" b="0" i="1" smtClean="0">
                                    <a:solidFill>
                                      <a:schemeClr val="tx1"/>
                                    </a:solidFill>
                                    <a:latin typeface="Cambria Math" panose="02040503050406030204" pitchFamily="18" charset="0"/>
                                  </a:rPr>
                                  <m:t>1</m:t>
                                </m:r>
                              </m:sub>
                            </m:sSub>
                          </m:e>
                          <m:e>
                            <m:r>
                              <a:rPr lang="en-US" sz="1200" i="0">
                                <a:solidFill>
                                  <a:schemeClr val="tx1"/>
                                </a:solidFill>
                                <a:latin typeface="Cambria Math" panose="02040503050406030204" pitchFamily="18" charset="0"/>
                              </a:rPr>
                              <m:t> =</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mr>
                                </m:m>
                              </m:e>
                            </m:d>
                          </m:e>
                        </m:mr>
                        <m:mr>
                          <m:e>
                            <m:sSub>
                              <m:sSubPr>
                                <m:ctrlPr>
                                  <a:rPr lang="en-US" sz="1200" b="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𝐶𝑉</m:t>
                                    </m:r>
                                  </m:e>
                                </m:d>
                              </m:e>
                              <m:sub>
                                <m:r>
                                  <a:rPr lang="en-US" sz="1200" b="0" i="1" smtClean="0">
                                    <a:solidFill>
                                      <a:schemeClr val="tx1"/>
                                    </a:solidFill>
                                    <a:latin typeface="Cambria Math" panose="02040503050406030204" pitchFamily="18" charset="0"/>
                                  </a:rPr>
                                  <m:t>2</m:t>
                                </m:r>
                              </m:sub>
                            </m:sSub>
                          </m:e>
                          <m:e>
                            <m:r>
                              <a:rPr lang="en-US" sz="1200" i="0">
                                <a:solidFill>
                                  <a:schemeClr val="tx1"/>
                                </a:solidFill>
                                <a:latin typeface="Cambria Math" panose="02040503050406030204" pitchFamily="18" charset="0"/>
                              </a:rPr>
                              <m:t> =</m:t>
                            </m:r>
                            <m:d>
                              <m:dPr>
                                <m:begChr m:val="["/>
                                <m:endChr m:val="]"/>
                                <m:ctrlPr>
                                  <a:rPr lang="en-US" sz="1200" i="1">
                                    <a:solidFill>
                                      <a:schemeClr val="tx1"/>
                                    </a:solidFill>
                                    <a:latin typeface="Cambria Math" panose="02040503050406030204" pitchFamily="18" charset="0"/>
                                  </a:rPr>
                                </m:ctrlPr>
                              </m:dPr>
                              <m:e>
                                <m:m>
                                  <m:mPr>
                                    <m:plcHide m:val="on"/>
                                    <m:mcs>
                                      <m:mc>
                                        <m:mcPr>
                                          <m:count m:val="3"/>
                                          <m:mcJc m:val="center"/>
                                        </m:mcPr>
                                      </m:mc>
                                    </m:mcs>
                                    <m:ctrlPr>
                                      <a:rPr lang="en-US" sz="1200" i="1">
                                        <a:solidFill>
                                          <a:schemeClr val="tx1"/>
                                        </a:solidFill>
                                        <a:latin typeface="Cambria Math" panose="02040503050406030204" pitchFamily="18" charset="0"/>
                                      </a:rPr>
                                    </m:ctrlPr>
                                  </m:mP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0</m:t>
                                      </m:r>
                                    </m:e>
                                  </m:mr>
                                  <m:mr>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e>
                                      <m:r>
                                        <a:rPr lang="en-US" sz="1200" i="0">
                                          <a:solidFill>
                                            <a:schemeClr val="tx1"/>
                                          </a:solidFill>
                                          <a:latin typeface="Cambria Math" panose="02040503050406030204" pitchFamily="18" charset="0"/>
                                        </a:rPr>
                                        <m:t>−1</m:t>
                                      </m:r>
                                    </m:e>
                                  </m:mr>
                                  <m:mr>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0</m:t>
                                      </m:r>
                                    </m:e>
                                    <m:e>
                                      <m:r>
                                        <a:rPr lang="en-US" sz="1200" i="0">
                                          <a:solidFill>
                                            <a:schemeClr val="tx1"/>
                                          </a:solidFill>
                                          <a:latin typeface="Cambria Math" panose="02040503050406030204" pitchFamily="18" charset="0"/>
                                        </a:rPr>
                                        <m:t>1</m:t>
                                      </m:r>
                                    </m:e>
                                  </m:mr>
                                </m:m>
                              </m:e>
                            </m:d>
                          </m:e>
                        </m:mr>
                      </m:m>
                    </m:oMath>
                  </m:oMathPara>
                </a14:m>
                <a:endParaRPr lang="en-US" sz="1200" dirty="0">
                  <a:solidFill>
                    <a:schemeClr val="tx1"/>
                  </a:solidFill>
                </a:endParaRPr>
              </a:p>
            </p:txBody>
          </p:sp>
        </mc:Choice>
        <mc:Fallback xmlns="">
          <p:sp>
            <p:nvSpPr>
              <p:cNvPr id="20" name="TextBox 19">
                <a:extLst>
                  <a:ext uri="{FF2B5EF4-FFF2-40B4-BE49-F238E27FC236}">
                    <a16:creationId xmlns:a16="http://schemas.microsoft.com/office/drawing/2014/main" id="{831D9064-F64A-943E-D596-9AE623DC8CAE}"/>
                  </a:ext>
                </a:extLst>
              </p:cNvPr>
              <p:cNvSpPr txBox="1">
                <a:spLocks noRot="1" noChangeAspect="1" noMove="1" noResize="1" noEditPoints="1" noAdjustHandles="1" noChangeArrowheads="1" noChangeShapeType="1" noTextEdit="1"/>
              </p:cNvSpPr>
              <p:nvPr/>
            </p:nvSpPr>
            <p:spPr>
              <a:xfrm>
                <a:off x="1104900" y="4035147"/>
                <a:ext cx="4572000" cy="147963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9079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39</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 Equations</a:t>
            </a:r>
          </a:p>
        </p:txBody>
      </p:sp>
      <p:sp>
        <p:nvSpPr>
          <p:cNvPr id="13" name="TextBox 12">
            <a:extLst>
              <a:ext uri="{FF2B5EF4-FFF2-40B4-BE49-F238E27FC236}">
                <a16:creationId xmlns:a16="http://schemas.microsoft.com/office/drawing/2014/main" id="{17DB3D94-6520-4F9A-38FA-C8F9BD0EFF6A}"/>
              </a:ext>
            </a:extLst>
          </p:cNvPr>
          <p:cNvSpPr txBox="1"/>
          <p:nvPr/>
        </p:nvSpPr>
        <p:spPr>
          <a:xfrm>
            <a:off x="457200" y="800621"/>
            <a:ext cx="4572000" cy="369332"/>
          </a:xfrm>
          <a:prstGeom prst="rect">
            <a:avLst/>
          </a:prstGeom>
          <a:noFill/>
        </p:spPr>
        <p:txBody>
          <a:bodyPr wrap="square">
            <a:spAutoFit/>
          </a:bodyPr>
          <a:lstStyle/>
          <a:p>
            <a:pPr algn="just">
              <a:spcBef>
                <a:spcPts val="600"/>
              </a:spcBef>
              <a:spcAft>
                <a:spcPts val="600"/>
              </a:spcAft>
              <a:buClr>
                <a:srgbClr val="FF0000"/>
              </a:buClr>
            </a:pPr>
            <a:r>
              <a:rPr lang="en-US" sz="1800" u="sng" dirty="0"/>
              <a:t>Forward Sweep</a:t>
            </a:r>
          </a:p>
        </p:txBody>
      </p:sp>
      <p:sp>
        <p:nvSpPr>
          <p:cNvPr id="6" name="TextBox 5">
            <a:extLst>
              <a:ext uri="{FF2B5EF4-FFF2-40B4-BE49-F238E27FC236}">
                <a16:creationId xmlns:a16="http://schemas.microsoft.com/office/drawing/2014/main" id="{E95767D9-612D-7DDF-A0F0-4399CAE88763}"/>
              </a:ext>
            </a:extLst>
          </p:cNvPr>
          <p:cNvSpPr txBox="1"/>
          <p:nvPr/>
        </p:nvSpPr>
        <p:spPr>
          <a:xfrm>
            <a:off x="401320" y="1224087"/>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Substitute Equations (35) in Eqn. (</a:t>
            </a:r>
            <a:r>
              <a:rPr lang="en-US" sz="1400" dirty="0">
                <a:latin typeface="+mn-lt"/>
                <a:ea typeface="Calibri" panose="020F0502020204030204" pitchFamily="34" charset="0"/>
                <a:cs typeface="Times New Roman" panose="02020603050405020304" pitchFamily="18" charset="0"/>
              </a:rPr>
              <a:t>36</a:t>
            </a:r>
            <a:r>
              <a:rPr lang="en-US" sz="1400" dirty="0">
                <a:effectLst/>
                <a:latin typeface="+mn-lt"/>
                <a:ea typeface="Calibri" panose="020F0502020204030204" pitchFamily="34" charset="0"/>
                <a:cs typeface="Times New Roman" panose="02020603050405020304" pitchFamily="18" charset="0"/>
              </a:rPr>
              <a:t>) :</a:t>
            </a:r>
          </a:p>
        </p:txBody>
      </p:sp>
      <p:sp>
        <p:nvSpPr>
          <p:cNvPr id="17" name="TextBox 16">
            <a:extLst>
              <a:ext uri="{FF2B5EF4-FFF2-40B4-BE49-F238E27FC236}">
                <a16:creationId xmlns:a16="http://schemas.microsoft.com/office/drawing/2014/main" id="{67FEF7E9-DCDE-A7B2-A6FB-6704B1ADB052}"/>
              </a:ext>
            </a:extLst>
          </p:cNvPr>
          <p:cNvSpPr txBox="1"/>
          <p:nvPr/>
        </p:nvSpPr>
        <p:spPr>
          <a:xfrm>
            <a:off x="7800951" y="1537414"/>
            <a:ext cx="527709" cy="338554"/>
          </a:xfrm>
          <a:prstGeom prst="rect">
            <a:avLst/>
          </a:prstGeom>
          <a:noFill/>
        </p:spPr>
        <p:txBody>
          <a:bodyPr wrap="none" rtlCol="0">
            <a:spAutoFit/>
          </a:bodyPr>
          <a:lstStyle/>
          <a:p>
            <a:r>
              <a:rPr lang="en-US" sz="1600" dirty="0"/>
              <a:t>(37)</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A4169B-7598-BADA-E833-48C8B0206721}"/>
                  </a:ext>
                </a:extLst>
              </p:cNvPr>
              <p:cNvSpPr txBox="1"/>
              <p:nvPr/>
            </p:nvSpPr>
            <p:spPr>
              <a:xfrm>
                <a:off x="792480" y="2583090"/>
                <a:ext cx="2316480" cy="276999"/>
              </a:xfrm>
              <a:prstGeom prst="rect">
                <a:avLst/>
              </a:prstGeom>
              <a:noFill/>
            </p:spPr>
            <p:txBody>
              <a:bodyPr wrap="square">
                <a:spAutoFit/>
              </a:bodyPr>
              <a:lstStyle/>
              <a:p>
                <a:pPr marR="0">
                  <a:spcBef>
                    <a:spcPts val="0"/>
                  </a:spcBef>
                  <a:spcAft>
                    <a:spcPts val="1200"/>
                  </a:spcAft>
                  <a:buClr>
                    <a:srgbClr val="FF0000"/>
                  </a:buClr>
                </a:pPr>
                <a:r>
                  <a:rPr lang="en-US" sz="1200" dirty="0">
                    <a:effectLst/>
                    <a:latin typeface="+mn-lt"/>
                    <a:ea typeface="Calibri" panose="020F0502020204030204" pitchFamily="34" charset="0"/>
                    <a:cs typeface="Times New Roman" panose="02020603050405020304" pitchFamily="18" charset="0"/>
                  </a:rPr>
                  <a:t>Define: </a:t>
                </a:r>
                <a14:m>
                  <m:oMath xmlns:m="http://schemas.openxmlformats.org/officeDocument/2006/math">
                    <m:sSub>
                      <m:sSubPr>
                        <m:ctrlPr>
                          <a:rPr lang="en-US" sz="1200" i="1" smtClean="0">
                            <a:effectLst/>
                            <a:latin typeface="Cambria Math" panose="02040503050406030204" pitchFamily="18" charset="0"/>
                          </a:rPr>
                        </m:ctrlPr>
                      </m:sSubPr>
                      <m:e>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𝑡</m:t>
                                </m:r>
                              </m:sub>
                            </m:sSub>
                          </m:e>
                        </m:d>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𝐶𝑉</m:t>
                    </m:r>
                    <m:sSub>
                      <m:sSubPr>
                        <m:ctrlPr>
                          <a:rPr lang="en-US" sz="1200" i="1">
                            <a:effectLst/>
                            <a:latin typeface="Cambria Math" panose="02040503050406030204" pitchFamily="18" charset="0"/>
                          </a:rPr>
                        </m:ctrlPr>
                      </m:sSubPr>
                      <m:e>
                        <m:r>
                          <a:rPr lang="en-US" sz="12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r>
                      <a:rPr lang="en-US" sz="1200" i="1">
                        <a:effectLst/>
                        <a:latin typeface="Cambria Math" panose="02040503050406030204" pitchFamily="18" charset="0"/>
                        <a:ea typeface="Calibri" panose="020F0502020204030204" pitchFamily="34" charset="0"/>
                        <a:cs typeface="Times New Roman" panose="02020603050405020304" pitchFamily="18" charset="0"/>
                      </a:rPr>
                      <m:t>𝐵𝑉</m:t>
                    </m:r>
                    <m:sSub>
                      <m:sSubPr>
                        <m:ctrlPr>
                          <a:rPr lang="en-US" sz="1200" i="1">
                            <a:effectLst/>
                            <a:latin typeface="Cambria Math" panose="02040503050406030204" pitchFamily="18" charset="0"/>
                          </a:rPr>
                        </m:ctrlPr>
                      </m:sSubPr>
                      <m:e>
                        <m:r>
                          <a:rPr lang="en-US" sz="12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sub>
                    </m:sSub>
                  </m:oMath>
                </a14:m>
                <a:endParaRPr lang="en-US" sz="1200" dirty="0">
                  <a:effectLst/>
                  <a:latin typeface="+mn-lt"/>
                  <a:ea typeface="Calibri" panose="020F050202020403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0DA4169B-7598-BADA-E833-48C8B0206721}"/>
                  </a:ext>
                </a:extLst>
              </p:cNvPr>
              <p:cNvSpPr txBox="1">
                <a:spLocks noRot="1" noChangeAspect="1" noMove="1" noResize="1" noEditPoints="1" noAdjustHandles="1" noChangeArrowheads="1" noChangeShapeType="1" noTextEdit="1"/>
              </p:cNvSpPr>
              <p:nvPr/>
            </p:nvSpPr>
            <p:spPr>
              <a:xfrm>
                <a:off x="792480" y="2583090"/>
                <a:ext cx="2316480" cy="276999"/>
              </a:xfrm>
              <a:prstGeom prst="rect">
                <a:avLst/>
              </a:prstGeom>
              <a:blipFill>
                <a:blip r:embed="rId2"/>
                <a:stretch>
                  <a:fillRect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CB4896-FBA2-D243-3B5E-0C9EC02094D9}"/>
                  </a:ext>
                </a:extLst>
              </p:cNvPr>
              <p:cNvSpPr txBox="1"/>
              <p:nvPr/>
            </p:nvSpPr>
            <p:spPr>
              <a:xfrm>
                <a:off x="1277537" y="2846024"/>
                <a:ext cx="3751663"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𝐵</m:t>
                                  </m:r>
                                </m:e>
                                <m:sub>
                                  <m:r>
                                    <a:rPr lang="en-US" sz="1200" i="1">
                                      <a:latin typeface="Cambria Math" panose="02040503050406030204" pitchFamily="18" charset="0"/>
                                    </a:rPr>
                                    <m:t>𝑡</m:t>
                                  </m:r>
                                </m:sub>
                              </m:sSub>
                            </m:e>
                          </m:d>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𝐶𝑉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d>
                        <m:dPr>
                          <m:ctrlPr>
                            <a:rPr lang="en-US" sz="1200" i="1">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𝑍</m:t>
                          </m:r>
                          <m:r>
                            <a:rPr lang="en-US" sz="1200">
                              <a:latin typeface="Cambria Math" panose="02040503050406030204" pitchFamily="18" charset="0"/>
                            </a:rPr>
                            <m:t>0</m:t>
                          </m:r>
                          <m:r>
                            <a:rPr lang="en-US" sz="1200" i="1">
                              <a:latin typeface="Cambria Math" panose="02040503050406030204" pitchFamily="18" charset="0"/>
                            </a:rPr>
                            <m:t>𝐺</m:t>
                          </m:r>
                          <m:r>
                            <a:rPr lang="en-US" sz="1200">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𝑍</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𝑎𝑛𝑏𝑐</m:t>
                                  </m:r>
                                </m:sub>
                              </m:sSub>
                            </m:e>
                          </m:d>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𝐷</m:t>
                          </m:r>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𝐿</m:t>
                              </m:r>
                            </m:sub>
                          </m:sSub>
                        </m:e>
                      </m:d>
                    </m:oMath>
                  </m:oMathPara>
                </a14:m>
                <a:endParaRPr lang="en-US" sz="1200" dirty="0"/>
              </a:p>
            </p:txBody>
          </p:sp>
        </mc:Choice>
        <mc:Fallback xmlns="">
          <p:sp>
            <p:nvSpPr>
              <p:cNvPr id="8" name="TextBox 7">
                <a:extLst>
                  <a:ext uri="{FF2B5EF4-FFF2-40B4-BE49-F238E27FC236}">
                    <a16:creationId xmlns:a16="http://schemas.microsoft.com/office/drawing/2014/main" id="{88CB4896-FBA2-D243-3B5E-0C9EC02094D9}"/>
                  </a:ext>
                </a:extLst>
              </p:cNvPr>
              <p:cNvSpPr txBox="1">
                <a:spLocks noRot="1" noChangeAspect="1" noMove="1" noResize="1" noEditPoints="1" noAdjustHandles="1" noChangeArrowheads="1" noChangeShapeType="1" noTextEdit="1"/>
              </p:cNvSpPr>
              <p:nvPr/>
            </p:nvSpPr>
            <p:spPr>
              <a:xfrm>
                <a:off x="1277537" y="2846024"/>
                <a:ext cx="3751663" cy="276999"/>
              </a:xfrm>
              <a:prstGeom prst="rect">
                <a:avLst/>
              </a:prstGeom>
              <a:blipFill>
                <a:blip r:embed="rId3"/>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75808E-E730-DD51-B266-9FA501D72847}"/>
                  </a:ext>
                </a:extLst>
              </p:cNvPr>
              <p:cNvSpPr txBox="1"/>
              <p:nvPr/>
            </p:nvSpPr>
            <p:spPr>
              <a:xfrm>
                <a:off x="1121410" y="1574411"/>
                <a:ext cx="543179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𝑎𝑏𝑐</m:t>
                                  </m:r>
                                </m:sub>
                              </m:sSub>
                            </m:e>
                          </m:d>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𝐺</m:t>
                                  </m:r>
                                </m:e>
                                <m:sub>
                                  <m:r>
                                    <a:rPr lang="en-US" sz="1200" i="1">
                                      <a:latin typeface="Cambria Math" panose="02040503050406030204" pitchFamily="18" charset="0"/>
                                    </a:rPr>
                                    <m:t>𝐴𝐵𝐶</m:t>
                                  </m:r>
                                </m:sub>
                              </m:sSub>
                            </m:sub>
                          </m:sSub>
                        </m:e>
                      </m:d>
                      <m:r>
                        <a:rPr lang="en-US" sz="1200" i="1">
                          <a:latin typeface="Cambria Math" panose="02040503050406030204" pitchFamily="18" charset="0"/>
                        </a:rPr>
                        <m:t>−</m:t>
                      </m:r>
                      <m:d>
                        <m:dPr>
                          <m:ctrlPr>
                            <a:rPr lang="en-US" sz="1200" i="1">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𝑍</m:t>
                          </m:r>
                          <m:r>
                            <a:rPr lang="en-US" sz="1200">
                              <a:latin typeface="Cambria Math" panose="02040503050406030204" pitchFamily="18" charset="0"/>
                            </a:rPr>
                            <m:t>0</m:t>
                          </m:r>
                          <m:r>
                            <a:rPr lang="en-US" sz="1200" i="1">
                              <a:latin typeface="Cambria Math" panose="02040503050406030204" pitchFamily="18" charset="0"/>
                            </a:rPr>
                            <m:t>𝐺</m:t>
                          </m:r>
                          <m:r>
                            <a:rPr lang="en-US" sz="1200">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𝑍</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𝑎𝑛𝑏𝑐</m:t>
                                  </m:r>
                                </m:sub>
                              </m:sSub>
                            </m:e>
                          </m:d>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𝐷</m:t>
                          </m:r>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𝐿</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𝑎𝑏𝑐𝑛</m:t>
                              </m:r>
                            </m:sub>
                          </m:sSub>
                        </m:e>
                      </m:d>
                    </m:oMath>
                  </m:oMathPara>
                </a14:m>
                <a:endParaRPr lang="en-US" sz="1200" dirty="0"/>
              </a:p>
            </p:txBody>
          </p:sp>
        </mc:Choice>
        <mc:Fallback xmlns="">
          <p:sp>
            <p:nvSpPr>
              <p:cNvPr id="3" name="TextBox 2">
                <a:extLst>
                  <a:ext uri="{FF2B5EF4-FFF2-40B4-BE49-F238E27FC236}">
                    <a16:creationId xmlns:a16="http://schemas.microsoft.com/office/drawing/2014/main" id="{B775808E-E730-DD51-B266-9FA501D72847}"/>
                  </a:ext>
                </a:extLst>
              </p:cNvPr>
              <p:cNvSpPr txBox="1">
                <a:spLocks noRot="1" noChangeAspect="1" noMove="1" noResize="1" noEditPoints="1" noAdjustHandles="1" noChangeArrowheads="1" noChangeShapeType="1" noTextEdit="1"/>
              </p:cNvSpPr>
              <p:nvPr/>
            </p:nvSpPr>
            <p:spPr>
              <a:xfrm>
                <a:off x="1121410" y="1574411"/>
                <a:ext cx="5431790" cy="307264"/>
              </a:xfrm>
              <a:prstGeom prst="rect">
                <a:avLst/>
              </a:prstGeom>
              <a:blipFill>
                <a:blip r:embed="rId4"/>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D8F2927-F53B-9F98-90EC-27764BE83426}"/>
                  </a:ext>
                </a:extLst>
              </p:cNvPr>
              <p:cNvSpPr txBox="1"/>
              <p:nvPr/>
            </p:nvSpPr>
            <p:spPr>
              <a:xfrm>
                <a:off x="1219200" y="1897426"/>
                <a:ext cx="177546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𝑎𝑛𝑏𝑐</m:t>
                              </m:r>
                            </m:sub>
                          </m:sSub>
                        </m:e>
                      </m:d>
                      <m:r>
                        <a:rPr lang="en-US" sz="1200" smtClean="0">
                          <a:latin typeface="Cambria Math" panose="02040503050406030204" pitchFamily="18" charset="0"/>
                        </a:rPr>
                        <m:t>=[</m:t>
                      </m:r>
                      <m:r>
                        <a:rPr lang="en-US" sz="1200" i="1">
                          <a:latin typeface="Cambria Math" panose="02040503050406030204" pitchFamily="18" charset="0"/>
                        </a:rPr>
                        <m:t>𝐶𝑉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𝑎𝑏𝑐</m:t>
                                  </m:r>
                                </m:sub>
                              </m:sSub>
                            </m:e>
                          </m:d>
                        </m:e>
                        <m:sub>
                          <m:r>
                            <a:rPr lang="en-US" sz="1200" i="1">
                              <a:latin typeface="Cambria Math" panose="02040503050406030204" pitchFamily="18" charset="0"/>
                            </a:rPr>
                            <m:t>𝐿</m:t>
                          </m:r>
                        </m:sub>
                      </m:sSub>
                    </m:oMath>
                  </m:oMathPara>
                </a14:m>
                <a:endParaRPr lang="en-US" sz="1200" dirty="0"/>
              </a:p>
            </p:txBody>
          </p:sp>
        </mc:Choice>
        <mc:Fallback xmlns="">
          <p:sp>
            <p:nvSpPr>
              <p:cNvPr id="16" name="TextBox 15">
                <a:extLst>
                  <a:ext uri="{FF2B5EF4-FFF2-40B4-BE49-F238E27FC236}">
                    <a16:creationId xmlns:a16="http://schemas.microsoft.com/office/drawing/2014/main" id="{7D8F2927-F53B-9F98-90EC-27764BE83426}"/>
                  </a:ext>
                </a:extLst>
              </p:cNvPr>
              <p:cNvSpPr txBox="1">
                <a:spLocks noRot="1" noChangeAspect="1" noMove="1" noResize="1" noEditPoints="1" noAdjustHandles="1" noChangeArrowheads="1" noChangeShapeType="1" noTextEdit="1"/>
              </p:cNvSpPr>
              <p:nvPr/>
            </p:nvSpPr>
            <p:spPr>
              <a:xfrm>
                <a:off x="1219200" y="1897426"/>
                <a:ext cx="1775460" cy="276999"/>
              </a:xfrm>
              <a:prstGeom prst="rect">
                <a:avLst/>
              </a:prstGeom>
              <a:blipFill>
                <a:blip r:embed="rId5"/>
                <a:stretch>
                  <a:fillRect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83720FE-3CAD-81CE-08B4-43DD7E8E2923}"/>
                  </a:ext>
                </a:extLst>
              </p:cNvPr>
              <p:cNvSpPr txBox="1"/>
              <p:nvPr/>
            </p:nvSpPr>
            <p:spPr>
              <a:xfrm>
                <a:off x="1173480" y="2155876"/>
                <a:ext cx="6172200" cy="307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𝑎𝑛𝑏𝑐</m:t>
                              </m:r>
                            </m:sub>
                          </m:sSub>
                        </m:e>
                      </m:d>
                      <m:r>
                        <a:rPr lang="en-US" sz="1200" smtClean="0">
                          <a:latin typeface="Cambria Math" panose="02040503050406030204" pitchFamily="18" charset="0"/>
                        </a:rPr>
                        <m:t>=[</m:t>
                      </m:r>
                      <m:r>
                        <a:rPr lang="en-US" sz="1200" i="1">
                          <a:latin typeface="Cambria Math" panose="02040503050406030204" pitchFamily="18" charset="0"/>
                        </a:rPr>
                        <m:t>𝐶𝑉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𝐺</m:t>
                                  </m:r>
                                </m:e>
                                <m:sub>
                                  <m:r>
                                    <a:rPr lang="en-US" sz="1200" i="1">
                                      <a:latin typeface="Cambria Math" panose="02040503050406030204" pitchFamily="18" charset="0"/>
                                    </a:rPr>
                                    <m:t>𝐴𝐵𝐶</m:t>
                                  </m:r>
                                </m:sub>
                              </m:sSub>
                            </m:sub>
                          </m:sSub>
                        </m:e>
                      </m:d>
                      <m:r>
                        <a:rPr lang="en-US" sz="1200" i="1">
                          <a:latin typeface="Cambria Math" panose="02040503050406030204" pitchFamily="18" charset="0"/>
                        </a:rPr>
                        <m:t>−</m:t>
                      </m:r>
                      <m:r>
                        <a:rPr lang="en-US" sz="1200">
                          <a:latin typeface="Cambria Math" panose="02040503050406030204" pitchFamily="18" charset="0"/>
                        </a:rPr>
                        <m:t>[</m:t>
                      </m:r>
                      <m:r>
                        <a:rPr lang="en-US" sz="1200" i="1">
                          <a:latin typeface="Cambria Math" panose="02040503050406030204" pitchFamily="18" charset="0"/>
                        </a:rPr>
                        <m:t>𝐶𝑉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d>
                        <m:dPr>
                          <m:ctrlPr>
                            <a:rPr lang="en-US" sz="1200" i="1">
                              <a:latin typeface="Cambria Math" panose="02040503050406030204" pitchFamily="18" charset="0"/>
                            </a:rPr>
                          </m:ctrlPr>
                        </m:dPr>
                        <m:e>
                          <m:r>
                            <a:rPr lang="en-US" sz="1200">
                              <a:latin typeface="Cambria Math" panose="02040503050406030204" pitchFamily="18" charset="0"/>
                            </a:rPr>
                            <m:t>[</m:t>
                          </m:r>
                          <m:r>
                            <a:rPr lang="en-US" sz="1200" i="1">
                              <a:latin typeface="Cambria Math" panose="02040503050406030204" pitchFamily="18" charset="0"/>
                            </a:rPr>
                            <m:t>𝐵𝑉</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𝑍</m:t>
                          </m:r>
                          <m:r>
                            <a:rPr lang="en-US" sz="1200">
                              <a:latin typeface="Cambria Math" panose="02040503050406030204" pitchFamily="18" charset="0"/>
                            </a:rPr>
                            <m:t>0</m:t>
                          </m:r>
                          <m:r>
                            <a:rPr lang="en-US" sz="1200" i="1">
                              <a:latin typeface="Cambria Math" panose="02040503050406030204" pitchFamily="18" charset="0"/>
                            </a:rPr>
                            <m:t>𝐺</m:t>
                          </m:r>
                          <m:r>
                            <a:rPr lang="en-US" sz="1200">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𝑍</m:t>
                              </m:r>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𝑎𝑛𝑏𝑐</m:t>
                                  </m:r>
                                </m:sub>
                              </m:sSub>
                            </m:e>
                          </m:d>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𝐷</m:t>
                          </m:r>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𝐿</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𝑎𝑏𝑐𝑛</m:t>
                              </m:r>
                            </m:sub>
                          </m:sSub>
                        </m:e>
                      </m:d>
                    </m:oMath>
                  </m:oMathPara>
                </a14:m>
                <a:endParaRPr lang="en-US" sz="1200" dirty="0"/>
              </a:p>
            </p:txBody>
          </p:sp>
        </mc:Choice>
        <mc:Fallback xmlns="">
          <p:sp>
            <p:nvSpPr>
              <p:cNvPr id="21" name="TextBox 20">
                <a:extLst>
                  <a:ext uri="{FF2B5EF4-FFF2-40B4-BE49-F238E27FC236}">
                    <a16:creationId xmlns:a16="http://schemas.microsoft.com/office/drawing/2014/main" id="{483720FE-3CAD-81CE-08B4-43DD7E8E2923}"/>
                  </a:ext>
                </a:extLst>
              </p:cNvPr>
              <p:cNvSpPr txBox="1">
                <a:spLocks noRot="1" noChangeAspect="1" noMove="1" noResize="1" noEditPoints="1" noAdjustHandles="1" noChangeArrowheads="1" noChangeShapeType="1" noTextEdit="1"/>
              </p:cNvSpPr>
              <p:nvPr/>
            </p:nvSpPr>
            <p:spPr>
              <a:xfrm>
                <a:off x="1173480" y="2155876"/>
                <a:ext cx="6172200" cy="307264"/>
              </a:xfrm>
              <a:prstGeom prst="rect">
                <a:avLst/>
              </a:prstGeom>
              <a:blipFill>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79EF1A0-DBAB-6152-7129-2E9A500C59C7}"/>
                  </a:ext>
                </a:extLst>
              </p:cNvPr>
              <p:cNvSpPr txBox="1"/>
              <p:nvPr/>
            </p:nvSpPr>
            <p:spPr>
              <a:xfrm>
                <a:off x="684488" y="3225651"/>
                <a:ext cx="3948472" cy="306815"/>
              </a:xfrm>
              <a:prstGeom prst="rect">
                <a:avLst/>
              </a:prstGeom>
              <a:noFill/>
            </p:spPr>
            <p:txBody>
              <a:bodyPr wrap="square">
                <a:spAutoFit/>
              </a:bodyPr>
              <a:lstStyle/>
              <a:p>
                <a:pPr marR="0">
                  <a:spcBef>
                    <a:spcPts val="0"/>
                  </a:spcBef>
                  <a:spcAft>
                    <a:spcPts val="1200"/>
                  </a:spcAft>
                  <a:buClr>
                    <a:srgbClr val="FF0000"/>
                  </a:buClr>
                </a:pPr>
                <a:r>
                  <a:rPr lang="en-US" sz="1200"/>
                  <a:t>therefore: </a:t>
                </a:r>
                <a14:m>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𝑎𝑛𝑏𝑐</m:t>
                            </m:r>
                          </m:sub>
                        </m:sSub>
                      </m:e>
                    </m:d>
                    <m:r>
                      <a:rPr lang="en-US" sz="120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𝐴</m:t>
                                </m:r>
                              </m:e>
                              <m:sub>
                                <m:r>
                                  <a:rPr lang="en-US" sz="1200" i="1">
                                    <a:latin typeface="Cambria Math" panose="02040503050406030204" pitchFamily="18" charset="0"/>
                                  </a:rPr>
                                  <m:t>𝑡</m:t>
                                </m:r>
                              </m:sub>
                            </m:sSub>
                          </m:e>
                        </m:d>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𝐿</m:t>
                            </m:r>
                            <m:sSub>
                              <m:sSubPr>
                                <m:ctrlPr>
                                  <a:rPr lang="en-US" sz="1200" i="1">
                                    <a:latin typeface="Cambria Math" panose="02040503050406030204" pitchFamily="18" charset="0"/>
                                  </a:rPr>
                                </m:ctrlPr>
                              </m:sSubPr>
                              <m:e>
                                <m:r>
                                  <a:rPr lang="en-US" sz="1200" i="1">
                                    <a:latin typeface="Cambria Math" panose="02040503050406030204" pitchFamily="18" charset="0"/>
                                  </a:rPr>
                                  <m:t>𝐺</m:t>
                                </m:r>
                              </m:e>
                              <m:sub>
                                <m:r>
                                  <a:rPr lang="en-US" sz="1200" i="1">
                                    <a:latin typeface="Cambria Math" panose="02040503050406030204" pitchFamily="18" charset="0"/>
                                  </a:rPr>
                                  <m:t>𝐴𝐵𝐶</m:t>
                                </m:r>
                              </m:sub>
                            </m:sSub>
                          </m:sub>
                        </m:sSub>
                      </m:e>
                    </m:d>
                    <m:r>
                      <a:rPr lang="en-US" sz="1200" i="1">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𝐵</m:t>
                                </m:r>
                              </m:e>
                              <m:sub>
                                <m:r>
                                  <a:rPr lang="en-US" sz="1200" i="1">
                                    <a:latin typeface="Cambria Math" panose="02040503050406030204" pitchFamily="18" charset="0"/>
                                  </a:rPr>
                                  <m:t>𝑡</m:t>
                                </m:r>
                              </m:sub>
                            </m:sSub>
                          </m:e>
                        </m:d>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𝑎𝑏𝑐𝑛</m:t>
                            </m:r>
                          </m:sub>
                        </m:sSub>
                      </m:e>
                    </m:d>
                  </m:oMath>
                </a14:m>
                <a:endParaRPr lang="en-US" sz="1200" dirty="0">
                  <a:effectLst/>
                  <a:latin typeface="+mn-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79EF1A0-DBAB-6152-7129-2E9A500C59C7}"/>
                  </a:ext>
                </a:extLst>
              </p:cNvPr>
              <p:cNvSpPr txBox="1">
                <a:spLocks noRot="1" noChangeAspect="1" noMove="1" noResize="1" noEditPoints="1" noAdjustHandles="1" noChangeArrowheads="1" noChangeShapeType="1" noTextEdit="1"/>
              </p:cNvSpPr>
              <p:nvPr/>
            </p:nvSpPr>
            <p:spPr>
              <a:xfrm>
                <a:off x="684488" y="3225651"/>
                <a:ext cx="3948472" cy="306815"/>
              </a:xfrm>
              <a:prstGeom prst="rect">
                <a:avLst/>
              </a:prstGeom>
              <a:blipFill>
                <a:blip r:embed="rId7"/>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392809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Overview</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pic>
        <p:nvPicPr>
          <p:cNvPr id="6" name="Picture 5">
            <a:extLst>
              <a:ext uri="{FF2B5EF4-FFF2-40B4-BE49-F238E27FC236}">
                <a16:creationId xmlns:a16="http://schemas.microsoft.com/office/drawing/2014/main" id="{4C162142-5769-1310-50C8-4662AEA50785}"/>
              </a:ext>
            </a:extLst>
          </p:cNvPr>
          <p:cNvPicPr>
            <a:picLocks noChangeAspect="1"/>
          </p:cNvPicPr>
          <p:nvPr/>
        </p:nvPicPr>
        <p:blipFill>
          <a:blip r:embed="rId2"/>
          <a:stretch>
            <a:fillRect/>
          </a:stretch>
        </p:blipFill>
        <p:spPr>
          <a:xfrm>
            <a:off x="931454" y="891281"/>
            <a:ext cx="2293374" cy="1136599"/>
          </a:xfrm>
          <a:prstGeom prst="rect">
            <a:avLst/>
          </a:prstGeom>
        </p:spPr>
      </p:pic>
      <p:pic>
        <p:nvPicPr>
          <p:cNvPr id="9" name="Picture 8">
            <a:extLst>
              <a:ext uri="{FF2B5EF4-FFF2-40B4-BE49-F238E27FC236}">
                <a16:creationId xmlns:a16="http://schemas.microsoft.com/office/drawing/2014/main" id="{87E4C75A-860B-A27D-7D3A-5E9CDE14CBE4}"/>
              </a:ext>
            </a:extLst>
          </p:cNvPr>
          <p:cNvPicPr>
            <a:picLocks noChangeAspect="1"/>
          </p:cNvPicPr>
          <p:nvPr/>
        </p:nvPicPr>
        <p:blipFill>
          <a:blip r:embed="rId3"/>
          <a:stretch>
            <a:fillRect/>
          </a:stretch>
        </p:blipFill>
        <p:spPr>
          <a:xfrm>
            <a:off x="5141197" y="777871"/>
            <a:ext cx="2293374" cy="121024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7C637B-A5B8-E132-C23B-9D0BEB1D519B}"/>
                  </a:ext>
                </a:extLst>
              </p:cNvPr>
              <p:cNvSpPr txBox="1"/>
              <p:nvPr/>
            </p:nvSpPr>
            <p:spPr>
              <a:xfrm>
                <a:off x="750313" y="2517523"/>
                <a:ext cx="8065386" cy="2740879"/>
              </a:xfrm>
              <a:prstGeom prst="rect">
                <a:avLst/>
              </a:prstGeom>
              <a:noFill/>
            </p:spPr>
            <p:txBody>
              <a:bodyPr wrap="square">
                <a:spAutoFit/>
              </a:bodyPr>
              <a:lstStyle/>
              <a:p>
                <a:pPr marL="171450" indent="-171450" algn="just">
                  <a:spcAft>
                    <a:spcPts val="1200"/>
                  </a:spcAft>
                  <a:buClr>
                    <a:srgbClr val="FF0000"/>
                  </a:buCl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For both connections, the ideal transformer equations are:</a:t>
                </a:r>
              </a:p>
              <a:p>
                <a:pPr algn="ctr">
                  <a:spcAft>
                    <a:spcPts val="1200"/>
                  </a:spcAft>
                </a:pPr>
                <a14:m>
                  <m:oMathPara xmlns:m="http://schemas.openxmlformats.org/officeDocument/2006/math">
                    <m:oMathParaPr>
                      <m:jc m:val="centerGroup"/>
                    </m:oMathParaPr>
                    <m:oMath xmlns:m="http://schemas.openxmlformats.org/officeDocument/2006/math">
                      <m:sSub>
                        <m:sSubPr>
                          <m:ctrlPr>
                            <a:rPr lang="en-US" sz="1400" i="1" smtClean="0">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effectLst/>
                              <a:latin typeface="Cambria Math" panose="020405030504060302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𝑘𝑉𝐿</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𝑁</m:t>
                              </m:r>
                            </m:e>
                            <m:sub>
                              <m:r>
                                <m:rPr>
                                  <m:nor/>
                                </m:rPr>
                                <a:rPr lang="en-US" sz="1400" i="1">
                                  <a:effectLst/>
                                  <a:latin typeface="+mn-lt"/>
                                  <a:ea typeface="Calibri" panose="020F0502020204030204" pitchFamily="34" charset="0"/>
                                  <a:cs typeface="Times New Roman" panose="02020603050405020304" pitchFamily="18" charset="0"/>
                                </a:rPr>
                                <m:t>rated</m:t>
                              </m:r>
                              <m:r>
                                <m:rPr>
                                  <m:nor/>
                                </m:rPr>
                                <a:rPr lang="en-US" sz="1400" i="1">
                                  <a:effectLst/>
                                  <a:latin typeface="+mn-lt"/>
                                  <a:ea typeface="Calibri" panose="020F0502020204030204" pitchFamily="34" charset="0"/>
                                  <a:cs typeface="Times New Roman" panose="02020603050405020304" pitchFamily="18" charset="0"/>
                                </a:rPr>
                                <m:t> </m:t>
                              </m:r>
                            </m:sub>
                          </m:sSub>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𝑘𝑉𝐿</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𝐿</m:t>
                              </m:r>
                            </m:e>
                            <m:sub>
                              <m:r>
                                <m:rPr>
                                  <m:nor/>
                                </m:rPr>
                                <a:rPr lang="en-US" sz="1400" i="1">
                                  <a:effectLst/>
                                  <a:latin typeface="+mn-lt"/>
                                  <a:ea typeface="Calibri" panose="020F0502020204030204" pitchFamily="34" charset="0"/>
                                  <a:cs typeface="Times New Roman" panose="02020603050405020304" pitchFamily="18" charset="0"/>
                                </a:rPr>
                                <m:t>rated</m:t>
                              </m:r>
                              <m:r>
                                <m:rPr>
                                  <m:nor/>
                                </m:rPr>
                                <a:rPr lang="en-US" sz="1400" i="1">
                                  <a:effectLst/>
                                  <a:latin typeface="+mn-lt"/>
                                  <a:ea typeface="Calibri" panose="020F0502020204030204" pitchFamily="34" charset="0"/>
                                  <a:cs typeface="Times New Roman" panose="02020603050405020304" pitchFamily="18" charset="0"/>
                                </a:rPr>
                                <m:t> </m:t>
                              </m:r>
                            </m:sub>
                          </m:sSub>
                        </m:den>
                      </m:f>
                    </m:oMath>
                  </m:oMathPara>
                </a14:m>
                <a:endParaRPr lang="en-US" sz="1400" i="1" dirty="0">
                  <a:latin typeface="+mn-lt"/>
                  <a:cs typeface="Times New Roman" panose="02020603050405020304" pitchFamily="18" charset="0"/>
                </a:endParaRPr>
              </a:p>
              <a:p>
                <a:pPr algn="ctr">
                  <a:spcAft>
                    <a:spcPts val="1200"/>
                  </a:spcAft>
                </a:pPr>
                <a14:m>
                  <m:oMathPara xmlns:m="http://schemas.openxmlformats.org/officeDocument/2006/math">
                    <m:oMathParaPr>
                      <m:jc m:val="centerGroup"/>
                    </m:oMathParaPr>
                    <m:oMath xmlns:m="http://schemas.openxmlformats.org/officeDocument/2006/math">
                      <m:r>
                        <m:rPr>
                          <m:nor/>
                        </m:rPr>
                        <a:rPr lang="en-US" sz="1400" i="1" smtClean="0">
                          <a:effectLst/>
                          <a:latin typeface="+mn-lt"/>
                          <a:ea typeface="Calibri" panose="020F0502020204030204" pitchFamily="34" charset="0"/>
                          <a:cs typeface="Times New Roman" panose="02020603050405020304" pitchFamily="18" charset="0"/>
                        </a:rPr>
                        <m:t> </m:t>
                      </m:r>
                      <m:r>
                        <m:rPr>
                          <m:nor/>
                        </m:rPr>
                        <a:rPr lang="en-US" sz="1400" b="1" smtClean="0">
                          <a:effectLst/>
                          <a:latin typeface="+mn-lt"/>
                          <a:ea typeface="Calibri" panose="020F0502020204030204" pitchFamily="34" charset="0"/>
                          <a:cs typeface="Times New Roman" panose="02020603050405020304" pitchFamily="18" charset="0"/>
                        </a:rPr>
                        <m:t>example</m:t>
                      </m:r>
                      <m:r>
                        <m:rPr>
                          <m:nor/>
                        </m:rPr>
                        <a:rPr lang="en-US" sz="1400" b="1" smtClean="0">
                          <a:effectLst/>
                          <a:latin typeface="+mn-lt"/>
                          <a:ea typeface="Calibri" panose="020F0502020204030204" pitchFamily="34" charset="0"/>
                          <a:cs typeface="Times New Roman" panose="02020603050405020304" pitchFamily="18" charset="0"/>
                        </a:rPr>
                        <m:t>:   </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ea typeface="Calibri" panose="020F0502020204030204" pitchFamily="34" charset="0"/>
                              <a:cs typeface="Times New Roman" panose="02020603050405020304" pitchFamily="18" charset="0"/>
                            </a:rPr>
                            <m:t>7200</m:t>
                          </m:r>
                        </m:num>
                        <m:den>
                          <m:r>
                            <a:rPr lang="en-US" sz="1400">
                              <a:effectLst/>
                              <a:latin typeface="Cambria Math" panose="02040503050406030204" pitchFamily="18" charset="0"/>
                              <a:ea typeface="Calibri" panose="020F0502020204030204" pitchFamily="34" charset="0"/>
                              <a:cs typeface="Times New Roman" panose="02020603050405020304" pitchFamily="18" charset="0"/>
                            </a:rPr>
                            <m:t>240</m:t>
                          </m:r>
                        </m:den>
                      </m:f>
                      <m:r>
                        <a:rPr lang="en-US" sz="1400">
                          <a:effectLst/>
                          <a:latin typeface="Cambria Math" panose="02040503050406030204" pitchFamily="18" charset="0"/>
                          <a:ea typeface="Calibri" panose="020F0502020204030204" pitchFamily="34" charset="0"/>
                          <a:cs typeface="Times New Roman" panose="02020603050405020304" pitchFamily="18" charset="0"/>
                        </a:rPr>
                        <m:t>=30</m:t>
                      </m:r>
                    </m:oMath>
                  </m:oMathPara>
                </a14:m>
                <a:endParaRPr lang="en-US" sz="1400" i="1" dirty="0">
                  <a:latin typeface="+mn-lt"/>
                  <a:cs typeface="Times New Roman" panose="02020603050405020304" pitchFamily="18" charset="0"/>
                </a:endParaRPr>
              </a:p>
              <a:p>
                <a:pPr algn="ctr">
                  <a:spcAft>
                    <a:spcPts val="1200"/>
                  </a:spcAft>
                </a:pPr>
                <a:endParaRPr lang="en-US" sz="1400" i="1" dirty="0">
                  <a:latin typeface="+mn-lt"/>
                  <a:cs typeface="Times New Roman" panose="02020603050405020304" pitchFamily="18" charset="0"/>
                </a:endParaRPr>
              </a:p>
              <a:p>
                <a:pPr marL="285750" indent="-285750" algn="ctr">
                  <a:spcAft>
                    <a:spcPts val="1200"/>
                  </a:spcAft>
                  <a:buFont typeface="Arial" panose="020B0604020202020204" pitchFamily="34" charset="0"/>
                  <a:buChar char="•"/>
                </a:pPr>
                <a14:m>
                  <m:oMath xmlns:m="http://schemas.openxmlformats.org/officeDocument/2006/math">
                    <m:sSub>
                      <m:sSubPr>
                        <m:ctrlPr>
                          <a:rPr lang="en-US" sz="1400" i="1" smtClean="0">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2</m:t>
                            </m:r>
                          </m:sub>
                        </m:sSub>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𝑡</m:t>
                        </m:r>
                      </m:e>
                      <m:sub>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2</m:t>
                            </m:r>
                          </m:sub>
                        </m:sSub>
                      </m:sub>
                    </m:sSub>
                  </m:oMath>
                </a14:m>
                <a:endParaRPr lang="en-US" sz="1400" i="1" dirty="0">
                  <a:latin typeface="+mn-lt"/>
                  <a:cs typeface="Times New Roman" panose="02020603050405020304" pitchFamily="18" charset="0"/>
                </a:endParaRPr>
              </a:p>
              <a:p>
                <a:pPr marL="285750" indent="-285750" algn="ctr">
                  <a:spcAft>
                    <a:spcPts val="1200"/>
                  </a:spcAft>
                  <a:buFont typeface="Arial" panose="020B0604020202020204" pitchFamily="34" charset="0"/>
                  <a:buChar char="•"/>
                </a:pPr>
                <a14:m>
                  <m:oMath xmlns:m="http://schemas.openxmlformats.org/officeDocument/2006/math">
                    <m:sSub>
                      <m:sSubPr>
                        <m:ctrlPr>
                          <a:rPr lang="en-US" sz="1400" i="1" smtClean="0">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i="1">
                            <a:effectLst/>
                            <a:latin typeface="Cambria Math" panose="02040503050406030204" pitchFamily="18" charset="0"/>
                          </a:rPr>
                        </m:ctrlPr>
                      </m:fPr>
                      <m:num>
                        <m:r>
                          <a:rPr lang="en-US" sz="14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4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𝑡</m:t>
                            </m:r>
                          </m:sub>
                        </m:sSub>
                      </m:den>
                    </m:f>
                    <m:r>
                      <a:rPr lang="en-US" sz="14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400" i="1">
                            <a:effectLst/>
                            <a:latin typeface="Cambria Math" panose="02040503050406030204" pitchFamily="18" charset="0"/>
                          </a:rPr>
                        </m:ctrlPr>
                      </m:dPr>
                      <m:e>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endParaRPr lang="en-US" sz="1400" i="1" dirty="0">
                  <a:latin typeface="+mn-lt"/>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3A7C637B-A5B8-E132-C23B-9D0BEB1D519B}"/>
                  </a:ext>
                </a:extLst>
              </p:cNvPr>
              <p:cNvSpPr txBox="1">
                <a:spLocks noRot="1" noChangeAspect="1" noMove="1" noResize="1" noEditPoints="1" noAdjustHandles="1" noChangeArrowheads="1" noChangeShapeType="1" noTextEdit="1"/>
              </p:cNvSpPr>
              <p:nvPr/>
            </p:nvSpPr>
            <p:spPr>
              <a:xfrm>
                <a:off x="750313" y="2517523"/>
                <a:ext cx="8065386" cy="2740879"/>
              </a:xfrm>
              <a:prstGeom prst="rect">
                <a:avLst/>
              </a:prstGeom>
              <a:blipFill>
                <a:blip r:embed="rId4"/>
                <a:stretch>
                  <a:fillRect l="-76" t="-44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4A1228DC-4A62-B130-49EE-778D6C56F2AC}"/>
              </a:ext>
            </a:extLst>
          </p:cNvPr>
          <p:cNvSpPr txBox="1"/>
          <p:nvPr/>
        </p:nvSpPr>
        <p:spPr>
          <a:xfrm>
            <a:off x="747423" y="2076457"/>
            <a:ext cx="2661434" cy="276999"/>
          </a:xfrm>
          <a:prstGeom prst="rect">
            <a:avLst/>
          </a:prstGeom>
          <a:noFill/>
        </p:spPr>
        <p:txBody>
          <a:bodyPr wrap="none" rtlCol="0">
            <a:spAutoFit/>
          </a:bodyPr>
          <a:lstStyle/>
          <a:p>
            <a:r>
              <a:rPr lang="en-US" sz="1200" dirty="0"/>
              <a:t>Fig. 1 Center-tapped secondary winding</a:t>
            </a:r>
          </a:p>
        </p:txBody>
      </p:sp>
      <p:sp>
        <p:nvSpPr>
          <p:cNvPr id="14" name="TextBox 13">
            <a:extLst>
              <a:ext uri="{FF2B5EF4-FFF2-40B4-BE49-F238E27FC236}">
                <a16:creationId xmlns:a16="http://schemas.microsoft.com/office/drawing/2014/main" id="{D4153627-C7DD-663E-E332-8556BFB30E5F}"/>
              </a:ext>
            </a:extLst>
          </p:cNvPr>
          <p:cNvSpPr txBox="1"/>
          <p:nvPr/>
        </p:nvSpPr>
        <p:spPr>
          <a:xfrm>
            <a:off x="4433922" y="2027880"/>
            <a:ext cx="4381777" cy="276999"/>
          </a:xfrm>
          <a:prstGeom prst="rect">
            <a:avLst/>
          </a:prstGeom>
          <a:noFill/>
        </p:spPr>
        <p:txBody>
          <a:bodyPr wrap="none" rtlCol="0">
            <a:spAutoFit/>
          </a:bodyPr>
          <a:lstStyle/>
          <a:p>
            <a:r>
              <a:rPr lang="en-US" sz="1200" dirty="0"/>
              <a:t>Fig. 2 Three-winding transformer with secondary windings in series</a:t>
            </a:r>
          </a:p>
        </p:txBody>
      </p:sp>
      <p:sp>
        <p:nvSpPr>
          <p:cNvPr id="10" name="TextBox 9">
            <a:extLst>
              <a:ext uri="{FF2B5EF4-FFF2-40B4-BE49-F238E27FC236}">
                <a16:creationId xmlns:a16="http://schemas.microsoft.com/office/drawing/2014/main" id="{E7D35EF7-E0F1-DEC5-2FAF-A2247142162B}"/>
              </a:ext>
            </a:extLst>
          </p:cNvPr>
          <p:cNvSpPr txBox="1"/>
          <p:nvPr/>
        </p:nvSpPr>
        <p:spPr>
          <a:xfrm>
            <a:off x="555046" y="5545727"/>
            <a:ext cx="5221301" cy="307777"/>
          </a:xfrm>
          <a:prstGeom prst="rect">
            <a:avLst/>
          </a:prstGeom>
          <a:noFill/>
        </p:spPr>
        <p:txBody>
          <a:bodyPr wrap="none" rtlCol="0">
            <a:spAutoFit/>
          </a:bodyPr>
          <a:lstStyle/>
          <a:p>
            <a:r>
              <a:rPr lang="en-US" sz="1400" b="1" i="1" dirty="0">
                <a:solidFill>
                  <a:srgbClr val="FF0000"/>
                </a:solidFill>
              </a:rPr>
              <a:t>Note:</a:t>
            </a:r>
            <a:r>
              <a:rPr lang="en-US" sz="1400" i="1" dirty="0"/>
              <a:t> </a:t>
            </a:r>
            <a:r>
              <a:rPr lang="en-US" sz="1400" dirty="0"/>
              <a:t>Ideal transformer equations apply to both types of transformers.</a:t>
            </a:r>
          </a:p>
        </p:txBody>
      </p:sp>
    </p:spTree>
    <p:extLst>
      <p:ext uri="{BB962C8B-B14F-4D97-AF65-F5344CB8AC3E}">
        <p14:creationId xmlns:p14="http://schemas.microsoft.com/office/powerpoint/2010/main" val="3494691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40</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Autofit/>
          </a:bodyPr>
          <a:lstStyle/>
          <a:p>
            <a:pPr>
              <a:lnSpc>
                <a:spcPct val="90000"/>
              </a:lnSpc>
            </a:pPr>
            <a:r>
              <a:rPr lang="en-US" sz="2400" dirty="0"/>
              <a:t>Open </a:t>
            </a:r>
            <a:r>
              <a:rPr lang="en-US" sz="2400" dirty="0" err="1"/>
              <a:t>Wye</a:t>
            </a:r>
            <a:r>
              <a:rPr lang="en-US" sz="2400" dirty="0"/>
              <a:t> - Open Delta Transformer Connections Equations</a:t>
            </a:r>
          </a:p>
        </p:txBody>
      </p:sp>
      <p:sp>
        <p:nvSpPr>
          <p:cNvPr id="13" name="TextBox 12">
            <a:extLst>
              <a:ext uri="{FF2B5EF4-FFF2-40B4-BE49-F238E27FC236}">
                <a16:creationId xmlns:a16="http://schemas.microsoft.com/office/drawing/2014/main" id="{17DB3D94-6520-4F9A-38FA-C8F9BD0EFF6A}"/>
              </a:ext>
            </a:extLst>
          </p:cNvPr>
          <p:cNvSpPr txBox="1"/>
          <p:nvPr/>
        </p:nvSpPr>
        <p:spPr>
          <a:xfrm>
            <a:off x="457200" y="800621"/>
            <a:ext cx="4572000" cy="369332"/>
          </a:xfrm>
          <a:prstGeom prst="rect">
            <a:avLst/>
          </a:prstGeom>
          <a:noFill/>
        </p:spPr>
        <p:txBody>
          <a:bodyPr wrap="square">
            <a:spAutoFit/>
          </a:bodyPr>
          <a:lstStyle/>
          <a:p>
            <a:pPr algn="just">
              <a:spcBef>
                <a:spcPts val="600"/>
              </a:spcBef>
              <a:spcAft>
                <a:spcPts val="600"/>
              </a:spcAft>
              <a:buClr>
                <a:srgbClr val="FF0000"/>
              </a:buClr>
            </a:pPr>
            <a:r>
              <a:rPr lang="en-US" sz="1800" u="sng" dirty="0"/>
              <a:t>Backward Sweep</a:t>
            </a:r>
          </a:p>
        </p:txBody>
      </p:sp>
      <p:sp>
        <p:nvSpPr>
          <p:cNvPr id="6" name="TextBox 5">
            <a:extLst>
              <a:ext uri="{FF2B5EF4-FFF2-40B4-BE49-F238E27FC236}">
                <a16:creationId xmlns:a16="http://schemas.microsoft.com/office/drawing/2014/main" id="{E95767D9-612D-7DDF-A0F0-4399CAE88763}"/>
              </a:ext>
            </a:extLst>
          </p:cNvPr>
          <p:cNvSpPr txBox="1"/>
          <p:nvPr/>
        </p:nvSpPr>
        <p:spPr>
          <a:xfrm>
            <a:off x="401320" y="1224087"/>
            <a:ext cx="7459980" cy="307777"/>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Substitute Equations (32) in Eqn. (</a:t>
            </a:r>
            <a:r>
              <a:rPr lang="en-US" sz="1400" dirty="0">
                <a:latin typeface="+mn-lt"/>
                <a:ea typeface="Calibri" panose="020F0502020204030204" pitchFamily="34" charset="0"/>
                <a:cs typeface="Times New Roman" panose="02020603050405020304" pitchFamily="18" charset="0"/>
              </a:rPr>
              <a:t>33</a:t>
            </a:r>
            <a:r>
              <a:rPr lang="en-US" sz="1400" dirty="0">
                <a:effectLst/>
                <a:latin typeface="+mn-lt"/>
                <a:ea typeface="Calibri" panose="020F0502020204030204" pitchFamily="34" charset="0"/>
                <a:cs typeface="Times New Roman" panose="02020603050405020304" pitchFamily="18" charset="0"/>
              </a:rPr>
              <a:t>) :</a:t>
            </a:r>
          </a:p>
        </p:txBody>
      </p:sp>
      <p:sp>
        <p:nvSpPr>
          <p:cNvPr id="17" name="TextBox 16">
            <a:extLst>
              <a:ext uri="{FF2B5EF4-FFF2-40B4-BE49-F238E27FC236}">
                <a16:creationId xmlns:a16="http://schemas.microsoft.com/office/drawing/2014/main" id="{67FEF7E9-DCDE-A7B2-A6FB-6704B1ADB052}"/>
              </a:ext>
            </a:extLst>
          </p:cNvPr>
          <p:cNvSpPr txBox="1"/>
          <p:nvPr/>
        </p:nvSpPr>
        <p:spPr>
          <a:xfrm>
            <a:off x="7800951" y="1537414"/>
            <a:ext cx="527709" cy="338554"/>
          </a:xfrm>
          <a:prstGeom prst="rect">
            <a:avLst/>
          </a:prstGeom>
          <a:noFill/>
        </p:spPr>
        <p:txBody>
          <a:bodyPr wrap="none" rtlCol="0">
            <a:spAutoFit/>
          </a:bodyPr>
          <a:lstStyle/>
          <a:p>
            <a:r>
              <a:rPr lang="en-US" sz="1600" dirty="0"/>
              <a:t>(37)</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A4169B-7598-BADA-E833-48C8B0206721}"/>
                  </a:ext>
                </a:extLst>
              </p:cNvPr>
              <p:cNvSpPr txBox="1"/>
              <p:nvPr/>
            </p:nvSpPr>
            <p:spPr>
              <a:xfrm>
                <a:off x="3026410" y="2312509"/>
                <a:ext cx="2316480" cy="430887"/>
              </a:xfrm>
              <a:prstGeom prst="rect">
                <a:avLst/>
              </a:prstGeom>
              <a:noFill/>
            </p:spPr>
            <p:txBody>
              <a:bodyPr wrap="square">
                <a:spAutoFit/>
              </a:bodyPr>
              <a:lstStyle/>
              <a:p>
                <a:pPr marR="0">
                  <a:spcBef>
                    <a:spcPts val="0"/>
                  </a:spcBef>
                  <a:spcAft>
                    <a:spcPts val="12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𝐴𝐵𝐶</m:t>
                              </m:r>
                            </m:sub>
                          </m:sSub>
                        </m:e>
                      </m:d>
                      <m:r>
                        <a:rPr lang="en-US" sz="1200">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𝐷𝑑</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𝑎𝑏𝑐𝑛</m:t>
                              </m:r>
                            </m:sub>
                          </m:sSub>
                        </m:e>
                      </m:d>
                    </m:oMath>
                  </m:oMathPara>
                </a14:m>
                <a:endParaRPr lang="en-US" sz="1200" dirty="0">
                  <a:effectLst/>
                  <a:latin typeface="+mn-lt"/>
                  <a:ea typeface="Calibri" panose="020F050202020403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0DA4169B-7598-BADA-E833-48C8B0206721}"/>
                  </a:ext>
                </a:extLst>
              </p:cNvPr>
              <p:cNvSpPr txBox="1">
                <a:spLocks noRot="1" noChangeAspect="1" noMove="1" noResize="1" noEditPoints="1" noAdjustHandles="1" noChangeArrowheads="1" noChangeShapeType="1" noTextEdit="1"/>
              </p:cNvSpPr>
              <p:nvPr/>
            </p:nvSpPr>
            <p:spPr>
              <a:xfrm>
                <a:off x="3026410" y="2312509"/>
                <a:ext cx="2316480"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CB4896-FBA2-D243-3B5E-0C9EC02094D9}"/>
                  </a:ext>
                </a:extLst>
              </p:cNvPr>
              <p:cNvSpPr txBox="1"/>
              <p:nvPr/>
            </p:nvSpPr>
            <p:spPr>
              <a:xfrm>
                <a:off x="2070017" y="2604896"/>
                <a:ext cx="3751663"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𝐴𝐵𝐶</m:t>
                              </m:r>
                            </m:sub>
                          </m:sSub>
                        </m:e>
                      </m:d>
                      <m:r>
                        <a:rPr lang="en-US" sz="120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𝑡</m:t>
                                  </m:r>
                                </m:sub>
                              </m:sSub>
                            </m:e>
                          </m:d>
                        </m:e>
                        <m:sub>
                          <m:r>
                            <a:rPr lang="en-US" sz="1200" i="1">
                              <a:latin typeface="Cambria Math" panose="02040503050406030204" pitchFamily="18" charset="0"/>
                            </a:rPr>
                            <m:t>𝐿</m:t>
                          </m:r>
                        </m:sub>
                      </m:sSub>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𝑎𝑏𝑐𝑛</m:t>
                              </m:r>
                            </m:sub>
                          </m:sSub>
                        </m:e>
                      </m:d>
                    </m:oMath>
                  </m:oMathPara>
                </a14:m>
                <a:endParaRPr lang="en-US" sz="1200" dirty="0"/>
              </a:p>
            </p:txBody>
          </p:sp>
        </mc:Choice>
        <mc:Fallback xmlns="">
          <p:sp>
            <p:nvSpPr>
              <p:cNvPr id="8" name="TextBox 7">
                <a:extLst>
                  <a:ext uri="{FF2B5EF4-FFF2-40B4-BE49-F238E27FC236}">
                    <a16:creationId xmlns:a16="http://schemas.microsoft.com/office/drawing/2014/main" id="{88CB4896-FBA2-D243-3B5E-0C9EC02094D9}"/>
                  </a:ext>
                </a:extLst>
              </p:cNvPr>
              <p:cNvSpPr txBox="1">
                <a:spLocks noRot="1" noChangeAspect="1" noMove="1" noResize="1" noEditPoints="1" noAdjustHandles="1" noChangeArrowheads="1" noChangeShapeType="1" noTextEdit="1"/>
              </p:cNvSpPr>
              <p:nvPr/>
            </p:nvSpPr>
            <p:spPr>
              <a:xfrm>
                <a:off x="2070017" y="2604896"/>
                <a:ext cx="3751663" cy="276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75808E-E730-DD51-B266-9FA501D72847}"/>
                  </a:ext>
                </a:extLst>
              </p:cNvPr>
              <p:cNvSpPr txBox="1"/>
              <p:nvPr/>
            </p:nvSpPr>
            <p:spPr>
              <a:xfrm>
                <a:off x="1121410" y="1574411"/>
                <a:ext cx="5431790" cy="407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1"/>
                              </a:solidFill>
                              <a:latin typeface="Cambria Math" panose="02040503050406030204" pitchFamily="18" charset="0"/>
                            </a:rPr>
                          </m:ctrlPr>
                        </m:sSubPr>
                        <m:e>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𝐷</m:t>
                                      </m:r>
                                    </m:e>
                                    <m:sub>
                                      <m:r>
                                        <m:rPr>
                                          <m:nor/>
                                        </m:rPr>
                                        <a:rPr lang="en-US" sz="1200">
                                          <a:solidFill>
                                            <a:schemeClr val="tx1"/>
                                          </a:solidFill>
                                        </a:rPr>
                                        <m:t>a</m:t>
                                      </m:r>
                                      <m:r>
                                        <m:rPr>
                                          <m:nor/>
                                        </m:rPr>
                                        <a:rPr lang="en-US" sz="1200" b="0" i="0" smtClean="0">
                                          <a:solidFill>
                                            <a:schemeClr val="tx1"/>
                                          </a:solidFill>
                                        </a:rPr>
                                        <m:t>n</m:t>
                                      </m:r>
                                      <m:r>
                                        <m:rPr>
                                          <m:nor/>
                                        </m:rPr>
                                        <a:rPr lang="en-US" sz="1200">
                                          <a:solidFill>
                                            <a:schemeClr val="tx1"/>
                                          </a:solidFill>
                                        </a:rPr>
                                        <m:t>bc</m:t>
                                      </m:r>
                                      <m:r>
                                        <m:rPr>
                                          <m:nor/>
                                        </m:rPr>
                                        <a:rPr lang="en-US" sz="1200" i="1">
                                          <a:solidFill>
                                            <a:schemeClr val="tx1"/>
                                          </a:solidFill>
                                        </a:rPr>
                                        <m:t> </m:t>
                                      </m:r>
                                    </m:sub>
                                  </m:sSub>
                                </m:sub>
                              </m:sSub>
                            </m:e>
                          </m:d>
                        </m:e>
                        <m:sub>
                          <m:r>
                            <a:rPr lang="en-US" sz="1200" i="1">
                              <a:solidFill>
                                <a:schemeClr val="tx1"/>
                              </a:solidFill>
                              <a:latin typeface="Cambria Math" panose="02040503050406030204" pitchFamily="18" charset="0"/>
                            </a:rPr>
                            <m:t>𝐿</m:t>
                          </m:r>
                        </m:sub>
                      </m:sSub>
                      <m:r>
                        <a:rPr lang="en-US" sz="1200">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𝐷𝑑</m:t>
                      </m:r>
                      <m:sSub>
                        <m:sSubPr>
                          <m:ctrlPr>
                            <a:rPr lang="en-US" sz="1200" i="1">
                              <a:solidFill>
                                <a:schemeClr val="tx1"/>
                              </a:solidFill>
                              <a:latin typeface="Cambria Math" panose="02040503050406030204" pitchFamily="18" charset="0"/>
                            </a:rPr>
                          </m:ctrlPr>
                        </m:sSubPr>
                        <m:e>
                          <m:r>
                            <a:rPr lang="en-US" sz="1200">
                              <a:solidFill>
                                <a:schemeClr val="tx1"/>
                              </a:solidFill>
                              <a:latin typeface="Cambria Math" panose="02040503050406030204" pitchFamily="18" charset="0"/>
                            </a:rPr>
                            <m:t>]</m:t>
                          </m:r>
                        </m:e>
                        <m:sub>
                          <m:r>
                            <a:rPr lang="en-US" sz="1200" i="1">
                              <a:solidFill>
                                <a:schemeClr val="tx1"/>
                              </a:solidFill>
                              <a:latin typeface="Cambria Math" panose="02040503050406030204" pitchFamily="18" charset="0"/>
                            </a:rPr>
                            <m:t>𝐿</m:t>
                          </m:r>
                        </m:sub>
                      </m:sSub>
                      <m:r>
                        <a:rPr lang="en-US" sz="1200">
                          <a:solidFill>
                            <a:schemeClr val="tx1"/>
                          </a:solidFill>
                          <a:latin typeface="Cambria Math" panose="02040503050406030204" pitchFamily="18" charset="0"/>
                        </a:rPr>
                        <m:t>⋅</m:t>
                      </m:r>
                      <m:d>
                        <m:dPr>
                          <m:begChr m:val="["/>
                          <m:endChr m:val="]"/>
                          <m:ctrlPr>
                            <a:rPr lang="en-US" sz="1200" i="1">
                              <a:solidFill>
                                <a:schemeClr val="tx1"/>
                              </a:solidFill>
                              <a:latin typeface="Cambria Math" panose="02040503050406030204" pitchFamily="18" charset="0"/>
                            </a:rPr>
                          </m:ctrlPr>
                        </m:dPr>
                        <m:e>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𝐼</m:t>
                              </m:r>
                            </m:e>
                            <m:sub>
                              <m:r>
                                <a:rPr lang="en-US" sz="1200" i="1">
                                  <a:solidFill>
                                    <a:schemeClr val="tx1"/>
                                  </a:solidFill>
                                  <a:latin typeface="Cambria Math" panose="02040503050406030204" pitchFamily="18" charset="0"/>
                                </a:rPr>
                                <m:t>𝑎𝑏𝑐𝑛</m:t>
                              </m:r>
                            </m:sub>
                          </m:sSub>
                        </m:e>
                      </m:d>
                    </m:oMath>
                  </m:oMathPara>
                </a14:m>
                <a:endParaRPr lang="en-US" sz="1200" dirty="0">
                  <a:solidFill>
                    <a:schemeClr val="tx1"/>
                  </a:solidFill>
                </a:endParaRPr>
              </a:p>
            </p:txBody>
          </p:sp>
        </mc:Choice>
        <mc:Fallback xmlns="">
          <p:sp>
            <p:nvSpPr>
              <p:cNvPr id="3" name="TextBox 2">
                <a:extLst>
                  <a:ext uri="{FF2B5EF4-FFF2-40B4-BE49-F238E27FC236}">
                    <a16:creationId xmlns:a16="http://schemas.microsoft.com/office/drawing/2014/main" id="{B775808E-E730-DD51-B266-9FA501D72847}"/>
                  </a:ext>
                </a:extLst>
              </p:cNvPr>
              <p:cNvSpPr txBox="1">
                <a:spLocks noRot="1" noChangeAspect="1" noMove="1" noResize="1" noEditPoints="1" noAdjustHandles="1" noChangeArrowheads="1" noChangeShapeType="1" noTextEdit="1"/>
              </p:cNvSpPr>
              <p:nvPr/>
            </p:nvSpPr>
            <p:spPr>
              <a:xfrm>
                <a:off x="1121410" y="1574411"/>
                <a:ext cx="5431790" cy="4079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D8F2927-F53B-9F98-90EC-27764BE83426}"/>
                  </a:ext>
                </a:extLst>
              </p:cNvPr>
              <p:cNvSpPr txBox="1"/>
              <p:nvPr/>
            </p:nvSpPr>
            <p:spPr>
              <a:xfrm>
                <a:off x="3026410" y="1941112"/>
                <a:ext cx="2164080" cy="407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𝐴𝐵𝐶</m:t>
                              </m:r>
                            </m:sub>
                          </m:sSub>
                        </m:e>
                      </m:d>
                      <m:r>
                        <a:rPr lang="en-US" sz="1200">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sSub>
                                    <m:sSubPr>
                                      <m:ctrlPr>
                                        <a:rPr lang="en-US" sz="1200" i="1">
                                          <a:latin typeface="Cambria Math" panose="02040503050406030204" pitchFamily="18" charset="0"/>
                                        </a:rPr>
                                      </m:ctrlPr>
                                    </m:sSubPr>
                                    <m:e>
                                      <m:r>
                                        <a:rPr lang="en-US" sz="1200" i="1">
                                          <a:latin typeface="Cambria Math" panose="02040503050406030204" pitchFamily="18" charset="0"/>
                                        </a:rPr>
                                        <m:t>𝐷</m:t>
                                      </m:r>
                                    </m:e>
                                    <m:sub>
                                      <m:r>
                                        <m:rPr>
                                          <m:nor/>
                                        </m:rPr>
                                        <a:rPr lang="en-US" sz="1200"/>
                                        <m:t>anbe</m:t>
                                      </m:r>
                                      <m:r>
                                        <m:rPr>
                                          <m:nor/>
                                        </m:rPr>
                                        <a:rPr lang="en-US" sz="1200" i="1"/>
                                        <m:t> </m:t>
                                      </m:r>
                                    </m:sub>
                                  </m:sSub>
                                </m:sub>
                              </m:sSub>
                            </m:e>
                          </m:d>
                        </m:e>
                        <m:sub>
                          <m:r>
                            <a:rPr lang="en-US" sz="1200" i="1">
                              <a:latin typeface="Cambria Math" panose="02040503050406030204" pitchFamily="18" charset="0"/>
                            </a:rPr>
                            <m:t>𝐿</m:t>
                          </m:r>
                        </m:sub>
                      </m:sSub>
                    </m:oMath>
                  </m:oMathPara>
                </a14:m>
                <a:endParaRPr lang="en-US" sz="1200" dirty="0"/>
              </a:p>
            </p:txBody>
          </p:sp>
        </mc:Choice>
        <mc:Fallback xmlns="">
          <p:sp>
            <p:nvSpPr>
              <p:cNvPr id="16" name="TextBox 15">
                <a:extLst>
                  <a:ext uri="{FF2B5EF4-FFF2-40B4-BE49-F238E27FC236}">
                    <a16:creationId xmlns:a16="http://schemas.microsoft.com/office/drawing/2014/main" id="{7D8F2927-F53B-9F98-90EC-27764BE83426}"/>
                  </a:ext>
                </a:extLst>
              </p:cNvPr>
              <p:cNvSpPr txBox="1">
                <a:spLocks noRot="1" noChangeAspect="1" noMove="1" noResize="1" noEditPoints="1" noAdjustHandles="1" noChangeArrowheads="1" noChangeShapeType="1" noTextEdit="1"/>
              </p:cNvSpPr>
              <p:nvPr/>
            </p:nvSpPr>
            <p:spPr>
              <a:xfrm>
                <a:off x="3026410" y="1941112"/>
                <a:ext cx="2164080" cy="4079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79EF1A0-DBAB-6152-7129-2E9A500C59C7}"/>
                  </a:ext>
                </a:extLst>
              </p:cNvPr>
              <p:cNvSpPr txBox="1"/>
              <p:nvPr/>
            </p:nvSpPr>
            <p:spPr>
              <a:xfrm>
                <a:off x="2157074" y="2971597"/>
                <a:ext cx="3948472" cy="769441"/>
              </a:xfrm>
              <a:prstGeom prst="rect">
                <a:avLst/>
              </a:prstGeom>
              <a:noFill/>
            </p:spPr>
            <p:txBody>
              <a:bodyPr wrap="square">
                <a:spAutoFit/>
              </a:bodyPr>
              <a:lstStyle/>
              <a:p>
                <a:pPr>
                  <a:spcBef>
                    <a:spcPts val="0"/>
                  </a:spcBef>
                  <a:spcAft>
                    <a:spcPts val="1200"/>
                  </a:spcAft>
                  <a:buClr>
                    <a:srgbClr val="FF0000"/>
                  </a:buClr>
                </a:pPr>
                <a:r>
                  <a:rPr lang="en-US" sz="1200" dirty="0"/>
                  <a:t>where,</a:t>
                </a:r>
              </a:p>
              <a:p>
                <a:pPr>
                  <a:spcBef>
                    <a:spcPts val="0"/>
                  </a:spcBef>
                  <a:spcAft>
                    <a:spcPts val="1200"/>
                  </a:spcAft>
                  <a:buClr>
                    <a:srgbClr val="FF0000"/>
                  </a:buClr>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𝑡</m:t>
                                  </m:r>
                                </m:sub>
                              </m:sSub>
                            </m:e>
                          </m:d>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𝐴𝐼</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r>
                        <a:rPr lang="en-US" sz="1200">
                          <a:latin typeface="Cambria Math" panose="02040503050406030204" pitchFamily="18" charset="0"/>
                        </a:rPr>
                        <m:t>⋅[</m:t>
                      </m:r>
                      <m:r>
                        <a:rPr lang="en-US" sz="1200" i="1">
                          <a:latin typeface="Cambria Math" panose="02040503050406030204" pitchFamily="18" charset="0"/>
                        </a:rPr>
                        <m:t>𝐷𝑑</m:t>
                      </m:r>
                      <m:sSub>
                        <m:sSubPr>
                          <m:ctrlPr>
                            <a:rPr lang="en-US" sz="1200" i="1">
                              <a:latin typeface="Cambria Math" panose="02040503050406030204" pitchFamily="18" charset="0"/>
                            </a:rPr>
                          </m:ctrlPr>
                        </m:sSubPr>
                        <m:e>
                          <m:r>
                            <a:rPr lang="en-US" sz="1200">
                              <a:latin typeface="Cambria Math" panose="02040503050406030204" pitchFamily="18" charset="0"/>
                            </a:rPr>
                            <m:t>]</m:t>
                          </m:r>
                        </m:e>
                        <m:sub>
                          <m:r>
                            <a:rPr lang="en-US" sz="1200" i="1">
                              <a:latin typeface="Cambria Math" panose="02040503050406030204" pitchFamily="18" charset="0"/>
                            </a:rPr>
                            <m:t>𝐿</m:t>
                          </m:r>
                        </m:sub>
                      </m:sSub>
                    </m:oMath>
                  </m:oMathPara>
                </a14:m>
                <a:endParaRPr lang="en-US" sz="1200" dirty="0"/>
              </a:p>
            </p:txBody>
          </p:sp>
        </mc:Choice>
        <mc:Fallback xmlns="">
          <p:sp>
            <p:nvSpPr>
              <p:cNvPr id="24" name="TextBox 23">
                <a:extLst>
                  <a:ext uri="{FF2B5EF4-FFF2-40B4-BE49-F238E27FC236}">
                    <a16:creationId xmlns:a16="http://schemas.microsoft.com/office/drawing/2014/main" id="{B79EF1A0-DBAB-6152-7129-2E9A500C59C7}"/>
                  </a:ext>
                </a:extLst>
              </p:cNvPr>
              <p:cNvSpPr txBox="1">
                <a:spLocks noRot="1" noChangeAspect="1" noMove="1" noResize="1" noEditPoints="1" noAdjustHandles="1" noChangeArrowheads="1" noChangeShapeType="1" noTextEdit="1"/>
              </p:cNvSpPr>
              <p:nvPr/>
            </p:nvSpPr>
            <p:spPr>
              <a:xfrm>
                <a:off x="2157074" y="2971597"/>
                <a:ext cx="3948472" cy="769441"/>
              </a:xfrm>
              <a:prstGeom prst="rect">
                <a:avLst/>
              </a:prstGeom>
              <a:blipFill>
                <a:blip r:embed="rId6"/>
                <a:stretch>
                  <a:fillRect l="-154"/>
                </a:stretch>
              </a:blipFill>
            </p:spPr>
            <p:txBody>
              <a:bodyPr/>
              <a:lstStyle/>
              <a:p>
                <a:r>
                  <a:rPr lang="en-US">
                    <a:noFill/>
                  </a:rPr>
                  <a:t> </a:t>
                </a:r>
              </a:p>
            </p:txBody>
          </p:sp>
        </mc:Fallback>
      </mc:AlternateContent>
    </p:spTree>
    <p:extLst>
      <p:ext uri="{BB962C8B-B14F-4D97-AF65-F5344CB8AC3E}">
        <p14:creationId xmlns:p14="http://schemas.microsoft.com/office/powerpoint/2010/main" val="186644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57B7-9819-834D-AA84-147C120D364E}"/>
              </a:ext>
            </a:extLst>
          </p:cNvPr>
          <p:cNvSpPr>
            <a:spLocks noGrp="1"/>
          </p:cNvSpPr>
          <p:nvPr>
            <p:ph type="title"/>
          </p:nvPr>
        </p:nvSpPr>
        <p:spPr/>
        <p:txBody>
          <a:bodyPr/>
          <a:lstStyle/>
          <a:p>
            <a:r>
              <a:rPr lang="en-US" dirty="0"/>
              <a:t>Four Wire Secondary</a:t>
            </a:r>
          </a:p>
        </p:txBody>
      </p:sp>
      <p:sp>
        <p:nvSpPr>
          <p:cNvPr id="4" name="Footer Placeholder 3">
            <a:extLst>
              <a:ext uri="{FF2B5EF4-FFF2-40B4-BE49-F238E27FC236}">
                <a16:creationId xmlns:a16="http://schemas.microsoft.com/office/drawing/2014/main" id="{1AD67064-477F-6029-5609-880A4A9407E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5E2334C9-C9AC-78C8-BCCA-8410FC6F9B78}"/>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6" name="TextBox 5">
            <a:extLst>
              <a:ext uri="{FF2B5EF4-FFF2-40B4-BE49-F238E27FC236}">
                <a16:creationId xmlns:a16="http://schemas.microsoft.com/office/drawing/2014/main" id="{5C479CDA-00ED-E81B-E2B3-8B9D92C8AF6A}"/>
              </a:ext>
            </a:extLst>
          </p:cNvPr>
          <p:cNvSpPr txBox="1"/>
          <p:nvPr/>
        </p:nvSpPr>
        <p:spPr>
          <a:xfrm>
            <a:off x="457200" y="952137"/>
            <a:ext cx="8229600" cy="523220"/>
          </a:xfrm>
          <a:prstGeom prst="rect">
            <a:avLst/>
          </a:prstGeom>
          <a:noFill/>
        </p:spPr>
        <p:txBody>
          <a:bodyPr wrap="square">
            <a:spAutoFit/>
          </a:bodyPr>
          <a:lstStyle/>
          <a:p>
            <a:pPr marL="171450" indent="-171450" algn="just">
              <a:spcBef>
                <a:spcPts val="600"/>
              </a:spcBef>
              <a:spcAft>
                <a:spcPts val="600"/>
              </a:spcAft>
              <a:buClr>
                <a:srgbClr val="FF0000"/>
              </a:buClr>
              <a:buFont typeface="Arial" panose="020B0604020202020204" pitchFamily="34" charset="0"/>
              <a:buChar char="•"/>
            </a:pPr>
            <a:r>
              <a:rPr lang="en-US" sz="1400" dirty="0"/>
              <a:t>The combination of single-phase and three-phase loads will be connected through a length of open four-wire secondary or a quadraplex cable secondary.</a:t>
            </a:r>
          </a:p>
        </p:txBody>
      </p:sp>
      <p:pic>
        <p:nvPicPr>
          <p:cNvPr id="8" name="Picture 7">
            <a:extLst>
              <a:ext uri="{FF2B5EF4-FFF2-40B4-BE49-F238E27FC236}">
                <a16:creationId xmlns:a16="http://schemas.microsoft.com/office/drawing/2014/main" id="{B49A015C-B1D8-165C-B61B-09CADFCAF551}"/>
              </a:ext>
            </a:extLst>
          </p:cNvPr>
          <p:cNvPicPr>
            <a:picLocks noChangeAspect="1"/>
          </p:cNvPicPr>
          <p:nvPr/>
        </p:nvPicPr>
        <p:blipFill>
          <a:blip r:embed="rId2"/>
          <a:stretch>
            <a:fillRect/>
          </a:stretch>
        </p:blipFill>
        <p:spPr>
          <a:xfrm>
            <a:off x="708660" y="1475357"/>
            <a:ext cx="5219700" cy="1674161"/>
          </a:xfrm>
          <a:prstGeom prst="rect">
            <a:avLst/>
          </a:prstGeom>
        </p:spPr>
      </p:pic>
      <p:sp>
        <p:nvSpPr>
          <p:cNvPr id="9" name="TextBox 8">
            <a:extLst>
              <a:ext uri="{FF2B5EF4-FFF2-40B4-BE49-F238E27FC236}">
                <a16:creationId xmlns:a16="http://schemas.microsoft.com/office/drawing/2014/main" id="{DDBD4D7A-5EC5-9459-6F01-D8C9D8F510CF}"/>
              </a:ext>
            </a:extLst>
          </p:cNvPr>
          <p:cNvSpPr txBox="1"/>
          <p:nvPr/>
        </p:nvSpPr>
        <p:spPr>
          <a:xfrm>
            <a:off x="1412081" y="3089475"/>
            <a:ext cx="3508057" cy="276999"/>
          </a:xfrm>
          <a:prstGeom prst="rect">
            <a:avLst/>
          </a:prstGeom>
          <a:noFill/>
        </p:spPr>
        <p:txBody>
          <a:bodyPr wrap="square">
            <a:spAutoFit/>
          </a:bodyPr>
          <a:lstStyle/>
          <a:p>
            <a:pPr>
              <a:spcBef>
                <a:spcPts val="600"/>
              </a:spcBef>
              <a:spcAft>
                <a:spcPts val="600"/>
              </a:spcAft>
              <a:buClr>
                <a:srgbClr val="FF0000"/>
              </a:buClr>
            </a:pPr>
            <a:r>
              <a:rPr lang="en-US" sz="1200" dirty="0"/>
              <a:t>Fig. Four-Wire secondary serving combination loads</a:t>
            </a:r>
          </a:p>
        </p:txBody>
      </p:sp>
      <p:sp>
        <p:nvSpPr>
          <p:cNvPr id="10" name="TextBox 9">
            <a:extLst>
              <a:ext uri="{FF2B5EF4-FFF2-40B4-BE49-F238E27FC236}">
                <a16:creationId xmlns:a16="http://schemas.microsoft.com/office/drawing/2014/main" id="{A583D313-9229-33B9-4A3F-845EFD0A3334}"/>
              </a:ext>
            </a:extLst>
          </p:cNvPr>
          <p:cNvSpPr txBox="1"/>
          <p:nvPr/>
        </p:nvSpPr>
        <p:spPr>
          <a:xfrm>
            <a:off x="381000" y="3374010"/>
            <a:ext cx="8366760" cy="2585323"/>
          </a:xfrm>
          <a:prstGeom prst="rect">
            <a:avLst/>
          </a:prstGeom>
          <a:noFill/>
        </p:spPr>
        <p:txBody>
          <a:bodyPr wrap="square">
            <a:spAutoFit/>
          </a:bodyPr>
          <a:lstStyle/>
          <a:p>
            <a:pPr algn="just">
              <a:spcBef>
                <a:spcPts val="600"/>
              </a:spcBef>
              <a:spcAft>
                <a:spcPts val="600"/>
              </a:spcAft>
              <a:buClr>
                <a:srgbClr val="FF0000"/>
              </a:buClr>
            </a:pPr>
            <a:r>
              <a:rPr lang="en-US" sz="1400" b="1" u="sng" dirty="0"/>
              <a:t>For Modelling four wire secondary, </a:t>
            </a:r>
          </a:p>
          <a:p>
            <a:pPr marL="285750" indent="-285750" algn="just">
              <a:spcBef>
                <a:spcPts val="600"/>
              </a:spcBef>
              <a:spcAft>
                <a:spcPts val="600"/>
              </a:spcAft>
              <a:buClr>
                <a:srgbClr val="FF0000"/>
              </a:buClr>
              <a:buFont typeface="Arial" panose="020B0604020202020204" pitchFamily="34" charset="0"/>
              <a:buChar char="•"/>
            </a:pPr>
            <a:r>
              <a:rPr lang="en-US" sz="1400" dirty="0"/>
              <a:t>The first step is to compute self- and mutual impedances for modeling the open four-wire or quadraplex cable secondary.</a:t>
            </a:r>
          </a:p>
          <a:p>
            <a:pPr marL="285750" indent="-285750" algn="just">
              <a:spcBef>
                <a:spcPts val="600"/>
              </a:spcBef>
              <a:spcAft>
                <a:spcPts val="600"/>
              </a:spcAft>
              <a:buClr>
                <a:srgbClr val="FF0000"/>
              </a:buClr>
              <a:buFont typeface="Arial" panose="020B0604020202020204" pitchFamily="34" charset="0"/>
              <a:buChar char="•"/>
            </a:pPr>
            <a:r>
              <a:rPr lang="en-US" sz="1400" dirty="0"/>
              <a:t>Carson's equations are used to calculate the 4x4 primitive impedance matrix.</a:t>
            </a:r>
          </a:p>
          <a:p>
            <a:pPr marL="285750" indent="-285750" algn="just">
              <a:spcBef>
                <a:spcPts val="600"/>
              </a:spcBef>
              <a:spcAft>
                <a:spcPts val="600"/>
              </a:spcAft>
              <a:buClr>
                <a:srgbClr val="FF0000"/>
              </a:buClr>
              <a:buFont typeface="Arial" panose="020B0604020202020204" pitchFamily="34" charset="0"/>
              <a:buChar char="•"/>
            </a:pPr>
            <a:r>
              <a:rPr lang="en-US" sz="1400" dirty="0"/>
              <a:t>The Kron reduction method is applied to eliminate the fourth row and column since the secondary neutral is grounded at both ends.</a:t>
            </a:r>
          </a:p>
          <a:p>
            <a:pPr marL="285750" indent="-285750" algn="just">
              <a:spcBef>
                <a:spcPts val="600"/>
              </a:spcBef>
              <a:spcAft>
                <a:spcPts val="600"/>
              </a:spcAft>
              <a:buClr>
                <a:srgbClr val="FF0000"/>
              </a:buClr>
              <a:buFont typeface="Arial" panose="020B0604020202020204" pitchFamily="34" charset="0"/>
              <a:buChar char="•"/>
            </a:pPr>
            <a:r>
              <a:rPr lang="en-US" sz="1400" dirty="0"/>
              <a:t>The result is the 3x3 phase impedance matrix.</a:t>
            </a:r>
          </a:p>
          <a:p>
            <a:pPr marL="285750" indent="-285750" algn="just">
              <a:spcBef>
                <a:spcPts val="600"/>
              </a:spcBef>
              <a:spcAft>
                <a:spcPts val="600"/>
              </a:spcAft>
              <a:buClr>
                <a:srgbClr val="FF0000"/>
              </a:buClr>
              <a:buFont typeface="Arial" panose="020B0604020202020204" pitchFamily="34" charset="0"/>
              <a:buChar char="•"/>
            </a:pPr>
            <a:r>
              <a:rPr lang="en-US" sz="1400" dirty="0"/>
              <a:t>Chapter 4 provides more details on how to apply Carson's equations and the Kron reduction.</a:t>
            </a:r>
          </a:p>
        </p:txBody>
      </p:sp>
      <p:pic>
        <p:nvPicPr>
          <p:cNvPr id="12" name="Picture 11">
            <a:extLst>
              <a:ext uri="{FF2B5EF4-FFF2-40B4-BE49-F238E27FC236}">
                <a16:creationId xmlns:a16="http://schemas.microsoft.com/office/drawing/2014/main" id="{7D12976D-2701-51C2-76A1-6F811193248C}"/>
              </a:ext>
            </a:extLst>
          </p:cNvPr>
          <p:cNvPicPr>
            <a:picLocks noChangeAspect="1"/>
          </p:cNvPicPr>
          <p:nvPr/>
        </p:nvPicPr>
        <p:blipFill>
          <a:blip r:embed="rId3"/>
          <a:stretch>
            <a:fillRect/>
          </a:stretch>
        </p:blipFill>
        <p:spPr>
          <a:xfrm>
            <a:off x="6631781" y="1482893"/>
            <a:ext cx="1667351" cy="1673370"/>
          </a:xfrm>
          <a:prstGeom prst="rect">
            <a:avLst/>
          </a:prstGeom>
        </p:spPr>
      </p:pic>
      <p:sp>
        <p:nvSpPr>
          <p:cNvPr id="13" name="TextBox 12">
            <a:extLst>
              <a:ext uri="{FF2B5EF4-FFF2-40B4-BE49-F238E27FC236}">
                <a16:creationId xmlns:a16="http://schemas.microsoft.com/office/drawing/2014/main" id="{8EB31F7F-90D4-5739-0136-6F3D690E9845}"/>
              </a:ext>
            </a:extLst>
          </p:cNvPr>
          <p:cNvSpPr txBox="1"/>
          <p:nvPr/>
        </p:nvSpPr>
        <p:spPr>
          <a:xfrm>
            <a:off x="6631781" y="3126637"/>
            <a:ext cx="1667351" cy="276999"/>
          </a:xfrm>
          <a:prstGeom prst="rect">
            <a:avLst/>
          </a:prstGeom>
          <a:noFill/>
        </p:spPr>
        <p:txBody>
          <a:bodyPr wrap="square">
            <a:spAutoFit/>
          </a:bodyPr>
          <a:lstStyle/>
          <a:p>
            <a:pPr>
              <a:spcBef>
                <a:spcPts val="600"/>
              </a:spcBef>
              <a:spcAft>
                <a:spcPts val="600"/>
              </a:spcAft>
              <a:buClr>
                <a:srgbClr val="FF0000"/>
              </a:buClr>
            </a:pPr>
            <a:r>
              <a:rPr lang="en-US" sz="1200" dirty="0"/>
              <a:t>Fig. Quadraplex Cable</a:t>
            </a:r>
          </a:p>
        </p:txBody>
      </p:sp>
    </p:spTree>
    <p:extLst>
      <p:ext uri="{BB962C8B-B14F-4D97-AF65-F5344CB8AC3E}">
        <p14:creationId xmlns:p14="http://schemas.microsoft.com/office/powerpoint/2010/main" val="1178702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57B7-9819-834D-AA84-147C120D364E}"/>
              </a:ext>
            </a:extLst>
          </p:cNvPr>
          <p:cNvSpPr>
            <a:spLocks noGrp="1"/>
          </p:cNvSpPr>
          <p:nvPr>
            <p:ph type="title"/>
          </p:nvPr>
        </p:nvSpPr>
        <p:spPr/>
        <p:txBody>
          <a:bodyPr/>
          <a:lstStyle/>
          <a:p>
            <a:r>
              <a:rPr lang="en-US" dirty="0"/>
              <a:t>Modeling of Four Wire Secondary</a:t>
            </a:r>
          </a:p>
        </p:txBody>
      </p:sp>
      <p:sp>
        <p:nvSpPr>
          <p:cNvPr id="4" name="Footer Placeholder 3">
            <a:extLst>
              <a:ext uri="{FF2B5EF4-FFF2-40B4-BE49-F238E27FC236}">
                <a16:creationId xmlns:a16="http://schemas.microsoft.com/office/drawing/2014/main" id="{1AD67064-477F-6029-5609-880A4A9407E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5E2334C9-C9AC-78C8-BCCA-8410FC6F9B78}"/>
              </a:ext>
            </a:extLst>
          </p:cNvPr>
          <p:cNvSpPr>
            <a:spLocks noGrp="1"/>
          </p:cNvSpPr>
          <p:nvPr>
            <p:ph type="sldNum" sz="quarter" idx="12"/>
          </p:nvPr>
        </p:nvSpPr>
        <p:spPr/>
        <p:txBody>
          <a:bodyPr/>
          <a:lstStyle/>
          <a:p>
            <a:fld id="{98783A6C-F2E5-470E-8F07-6DF2D28172F3}" type="slidenum">
              <a:rPr lang="en-US" smtClean="0"/>
              <a:t>42</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479CDA-00ED-E81B-E2B3-8B9D92C8AF6A}"/>
                  </a:ext>
                </a:extLst>
              </p:cNvPr>
              <p:cNvSpPr txBox="1"/>
              <p:nvPr/>
            </p:nvSpPr>
            <p:spPr>
              <a:xfrm>
                <a:off x="457200" y="952137"/>
                <a:ext cx="5455920" cy="5087675"/>
              </a:xfrm>
              <a:prstGeom prst="rect">
                <a:avLst/>
              </a:prstGeom>
              <a:noFill/>
            </p:spPr>
            <p:txBody>
              <a:bodyPr wrap="square">
                <a:spAutoFit/>
              </a:bodyPr>
              <a:lstStyle/>
              <a:p>
                <a:pPr marL="171450" indent="-171450" algn="just">
                  <a:spcBef>
                    <a:spcPts val="600"/>
                  </a:spcBef>
                  <a:spcAft>
                    <a:spcPts val="600"/>
                  </a:spcAft>
                  <a:buClr>
                    <a:srgbClr val="FF0000"/>
                  </a:buClr>
                  <a:buFont typeface="Arial" panose="020B0604020202020204" pitchFamily="34" charset="0"/>
                  <a:buChar char="•"/>
                </a:pPr>
                <a:r>
                  <a:rPr lang="en-US" sz="1400" dirty="0"/>
                  <a:t>The 3x3 phase impedance matrix provides self-impedance for the three line conductors and mutual impedance between them.</a:t>
                </a:r>
              </a:p>
              <a:p>
                <a:pPr algn="just">
                  <a:spcBef>
                    <a:spcPts val="600"/>
                  </a:spcBef>
                  <a:spcAft>
                    <a:spcPts val="600"/>
                  </a:spcAft>
                  <a:buClr>
                    <a:srgbClr val="FF0000"/>
                  </a:buCl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mPr>
                        <m:mr>
                          <m:e/>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𝑎𝑎</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𝑎𝑐</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m:t>
                                </m:r>
                              </m:sub>
                            </m:sSub>
                          </m:e>
                        </m:mr>
                        <m:mr>
                          <m:e/>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𝑏𝑎</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𝑏𝑏</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m:t>
                                        </m:r>
                                      </m:sub>
                                    </m:sSub>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m:t>
                                </m:r>
                              </m:sub>
                            </m:sSub>
                          </m:e>
                        </m:mr>
                        <m:mr>
                          <m:e/>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𝑐𝑎</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𝑑𝑏</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𝑐𝑐</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m:t>
                                </m:r>
                              </m:sub>
                            </m:sSub>
                          </m:e>
                        </m:mr>
                      </m:m>
                    </m:oMath>
                  </m:oMathPara>
                </a14:m>
                <a:endParaRPr lang="en-US" sz="1200" dirty="0">
                  <a:effectLst/>
                  <a:latin typeface="Georgia" panose="02040502050405020303" pitchFamily="18" charset="0"/>
                  <a:ea typeface="Calibri" panose="020F0502020204030204" pitchFamily="34" charset="0"/>
                  <a:cs typeface="Times New Roman" panose="02020603050405020304" pitchFamily="18" charset="0"/>
                </a:endParaRPr>
              </a:p>
              <a:p>
                <a:pPr marL="285750" indent="-285750" algn="just">
                  <a:spcBef>
                    <a:spcPts val="600"/>
                  </a:spcBef>
                  <a:spcAft>
                    <a:spcPts val="600"/>
                  </a:spcAft>
                  <a:buClr>
                    <a:srgbClr val="FF0000"/>
                  </a:buClr>
                  <a:buFont typeface="Arial" panose="020B0604020202020204" pitchFamily="34" charset="0"/>
                  <a:buChar char="•"/>
                </a:pPr>
                <a:r>
                  <a:rPr lang="en-US" sz="1400" dirty="0"/>
                  <a:t>The model of the four-wire secondary will again be in terms of the </a:t>
                </a:r>
                <a:r>
                  <a:rPr lang="en-US" sz="1400" i="1" dirty="0" err="1"/>
                  <a:t>abcd</a:t>
                </a:r>
                <a:r>
                  <a:rPr lang="en-US" sz="1400" dirty="0"/>
                  <a:t> and </a:t>
                </a:r>
                <a:r>
                  <a:rPr lang="en-US" sz="1400" i="1" dirty="0"/>
                  <a:t>AB</a:t>
                </a:r>
                <a:r>
                  <a:rPr lang="en-US" sz="1400" dirty="0"/>
                  <a:t> generalized matrices.</a:t>
                </a:r>
              </a:p>
              <a:p>
                <a:pPr marL="285750" indent="-285750" algn="just">
                  <a:spcBef>
                    <a:spcPts val="600"/>
                  </a:spcBef>
                  <a:spcAft>
                    <a:spcPts val="600"/>
                  </a:spcAft>
                  <a:buClr>
                    <a:srgbClr val="FF0000"/>
                  </a:buClr>
                  <a:buFont typeface="Arial" panose="020B0604020202020204" pitchFamily="34" charset="0"/>
                  <a:buChar char="•"/>
                </a:pPr>
                <a:r>
                  <a:rPr lang="en-US" sz="1400" dirty="0"/>
                  <a:t>The first step in developing the model is to write KVL around the three "window" loops and the outside loop in Fig. shown in the right.</a:t>
                </a:r>
              </a:p>
              <a:p>
                <a:pPr algn="just">
                  <a:spcBef>
                    <a:spcPts val="600"/>
                  </a:spcBef>
                  <a:spcAft>
                    <a:spcPts val="600"/>
                  </a:spcAft>
                  <a:buClr>
                    <a:srgbClr val="FF0000"/>
                  </a:buCl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smtClean="0">
                              <a:effectLst/>
                              <a:latin typeface="Cambria Math" panose="02040503050406030204" pitchFamily="18" charset="0"/>
                            </a:rPr>
                          </m:ctrlPr>
                        </m:mPr>
                        <m:mr>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sub>
                            </m:sSub>
                          </m:e>
                        </m:mr>
                        <m:mr>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𝑛𝑏</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𝑛𝑏</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sub>
                            </m:sSub>
                          </m:e>
                        </m:mr>
                        <m:mr>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𝑏𝑐</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𝑏𝑐</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m:t>
                                </m:r>
                              </m:sub>
                            </m:sSub>
                          </m:e>
                        </m:mr>
                        <m:mr>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𝑐𝑎</m:t>
                                </m:r>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𝑐𝑎</m:t>
                                    </m:r>
                                  </m:sub>
                                </m:sSub>
                              </m:sub>
                            </m:sSub>
                            <m:r>
                              <a:rPr lang="en-US" sz="12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m:t>
                                </m:r>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sub>
                            </m:sSub>
                          </m:e>
                        </m:mr>
                      </m:m>
                    </m:oMath>
                  </m:oMathPara>
                </a14:m>
                <a:endParaRPr lang="en-US" sz="1200" dirty="0"/>
              </a:p>
              <a:p>
                <a:pPr algn="just">
                  <a:spcBef>
                    <a:spcPts val="600"/>
                  </a:spcBef>
                  <a:spcAft>
                    <a:spcPts val="600"/>
                  </a:spcAft>
                  <a:buClr>
                    <a:srgbClr val="FF0000"/>
                  </a:buClr>
                </a:pPr>
                <a:r>
                  <a:rPr lang="en-US" sz="1200" dirty="0"/>
                  <a:t>Substitute Eq. (38) in Eqn. (39),</a:t>
                </a:r>
              </a:p>
              <a:p>
                <a:pPr>
                  <a:spcBef>
                    <a:spcPts val="600"/>
                  </a:spcBef>
                  <a:spcAft>
                    <a:spcPts val="600"/>
                  </a:spcAft>
                  <a:buClr>
                    <a:srgbClr val="FF0000"/>
                  </a:buClr>
                </a:pPr>
                <a14:m>
                  <m:oMath xmlns:m="http://schemas.openxmlformats.org/officeDocument/2006/math">
                    <m:m>
                      <m:mPr>
                        <m:plcHide m:val="on"/>
                        <m:mcs>
                          <m:mc>
                            <m:mcPr>
                              <m:count m:val="2"/>
                              <m:mcJc m:val="center"/>
                            </m:mcPr>
                          </m:mc>
                        </m:mcs>
                        <m:ctrlPr>
                          <a:rPr lang="en-US" sz="1200" i="1" smtClean="0">
                            <a:effectLst/>
                            <a:latin typeface="Cambria Math" panose="02040503050406030204" pitchFamily="18" charset="0"/>
                          </a:rPr>
                        </m:ctrlPr>
                      </m:mPr>
                      <m:mr>
                        <m:e>
                          <m:d>
                            <m:dPr>
                              <m:begChr m:val="["/>
                              <m:endChr m:val="]"/>
                              <m:ctrlPr>
                                <a:rPr lang="en-US" sz="1200" i="1">
                                  <a:effectLst/>
                                  <a:latin typeface="Cambria Math" panose="02040503050406030204" pitchFamily="18" charset="0"/>
                                </a:rPr>
                              </m:ctrlPr>
                            </m:dPr>
                            <m:e>
                              <m:m>
                                <m:mPr>
                                  <m:plcHide m:val="on"/>
                                  <m:mcs>
                                    <m:mc>
                                      <m:mcPr>
                                        <m:count m:val="1"/>
                                        <m:mcJc m:val="center"/>
                                      </m:mcPr>
                                    </m:mc>
                                  </m:mcs>
                                  <m:ctrlPr>
                                    <a:rPr lang="en-US" sz="1200" i="1">
                                      <a:effectLst/>
                                      <a:latin typeface="Cambria Math" panose="02040503050406030204" pitchFamily="18" charset="0"/>
                                    </a:rPr>
                                  </m:ctrlPr>
                                </m:mP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m:t>
                                        </m:r>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𝑛𝑏</m:t>
                                        </m:r>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𝑏𝑐</m:t>
                                        </m:r>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𝑐𝑎</m:t>
                                        </m:r>
                                      </m:sub>
                                    </m:sSub>
                                  </m:e>
                                </m:mr>
                              </m:m>
                            </m:e>
                          </m:d>
                        </m:e>
                        <m:e>
                          <m:r>
                            <a:rPr lang="en-US" sz="1200" i="1">
                              <a:effectLst/>
                              <a:latin typeface="Cambria Math" panose="02040503050406030204" pitchFamily="18" charset="0"/>
                              <a:ea typeface="Calibri" panose="020F0502020204030204" pitchFamily="34" charset="0"/>
                              <a:cs typeface="Times New Roman" panose="02020603050405020304" pitchFamily="18" charset="0"/>
                            </a:rPr>
                            <m:t> </m:t>
                          </m:r>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m>
                                <m:mPr>
                                  <m:plcHide m:val="on"/>
                                  <m:mcs>
                                    <m:mc>
                                      <m:mcPr>
                                        <m:count m:val="1"/>
                                        <m:mcJc m:val="center"/>
                                      </m:mcPr>
                                    </m:mc>
                                  </m:mcs>
                                  <m:ctrlPr>
                                    <a:rPr lang="en-US" sz="1200" i="1">
                                      <a:effectLst/>
                                      <a:latin typeface="Cambria Math" panose="02040503050406030204" pitchFamily="18" charset="0"/>
                                    </a:rPr>
                                  </m:ctrlPr>
                                </m:mP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m:t>
                                            </m:r>
                                          </m:sub>
                                        </m:sSub>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𝑛𝑏</m:t>
                                            </m:r>
                                          </m:sub>
                                        </m:sSub>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𝑏𝑐</m:t>
                                            </m:r>
                                          </m:sub>
                                        </m:sSub>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𝑐𝑎</m:t>
                                            </m:r>
                                          </m:sub>
                                        </m:sSub>
                                      </m:sub>
                                    </m:sSub>
                                  </m:e>
                                </m:mr>
                              </m:m>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m>
                                <m:mPr>
                                  <m:plcHide m:val="on"/>
                                  <m:mcs>
                                    <m:mc>
                                      <m:mcPr>
                                        <m:count m:val="3"/>
                                        <m:mcJc m:val="center"/>
                                      </m:mcPr>
                                    </m:mc>
                                  </m:mcs>
                                  <m:ctrlPr>
                                    <a:rPr lang="en-US" sz="1200" i="1">
                                      <a:effectLst/>
                                      <a:latin typeface="Cambria Math" panose="02040503050406030204" pitchFamily="18" charset="0"/>
                                    </a:rPr>
                                  </m:ctrlPr>
                                </m:mP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𝑎𝑎</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𝑎𝑐</m:t>
                                            </m:r>
                                          </m:sub>
                                        </m:sSub>
                                      </m:sub>
                                    </m:sSub>
                                  </m:e>
                                </m:mr>
                                <m:mr>
                                  <m:e>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𝑏𝑎</m:t>
                                            </m:r>
                                          </m:sub>
                                        </m:sSub>
                                      </m:sub>
                                    </m:sSub>
                                  </m:e>
                                  <m:e>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𝑏𝑏</m:t>
                                            </m:r>
                                          </m:sub>
                                        </m:sSub>
                                      </m:sub>
                                    </m:sSub>
                                  </m:e>
                                  <m:e>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𝑏𝑐</m:t>
                                            </m:r>
                                          </m:sub>
                                        </m:sSub>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𝑏𝑎</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𝑐𝑎</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𝑏𝑏</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𝑑𝑏</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𝑏𝑐</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𝑐𝑐</m:t>
                                            </m:r>
                                          </m:sub>
                                        </m:sSub>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𝑐𝑎</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𝑎𝑎</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𝑑</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𝑐𝑐</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𝑎𝑐</m:t>
                                            </m:r>
                                          </m:sub>
                                        </m:sSub>
                                      </m:sub>
                                    </m:sSub>
                                  </m:e>
                                </m:mr>
                              </m:m>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m>
                                <m:mPr>
                                  <m:plcHide m:val="on"/>
                                  <m:mcs>
                                    <m:mc>
                                      <m:mcPr>
                                        <m:count m:val="1"/>
                                        <m:mcJc m:val="center"/>
                                      </m:mcPr>
                                    </m:mc>
                                  </m:mcs>
                                  <m:ctrlPr>
                                    <a:rPr lang="en-US" sz="1200" i="1">
                                      <a:effectLst/>
                                      <a:latin typeface="Cambria Math" panose="02040503050406030204" pitchFamily="18" charset="0"/>
                                    </a:rPr>
                                  </m:ctrlPr>
                                </m:mP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m:t>
                                        </m:r>
                                      </m:sub>
                                    </m:sSub>
                                  </m:e>
                                </m:mr>
                              </m:m>
                            </m:e>
                          </m:d>
                        </m:e>
                      </m:mr>
                      <m:mr>
                        <m:e/>
                        <m:e/>
                      </m:mr>
                    </m:m>
                  </m:oMath>
                </a14:m>
                <a:r>
                  <a:rPr lang="en-US" sz="1200" dirty="0"/>
                  <a:t> </a:t>
                </a:r>
              </a:p>
              <a:p>
                <a:pPr>
                  <a:spcBef>
                    <a:spcPts val="600"/>
                  </a:spcBef>
                  <a:spcAft>
                    <a:spcPts val="600"/>
                  </a:spcAft>
                  <a:buClr>
                    <a:srgbClr val="FF0000"/>
                  </a:buClr>
                </a:pPr>
                <a14:m>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𝑎𝑛𝑏𝑐</m:t>
                            </m:r>
                          </m:sub>
                        </m:sSub>
                      </m:e>
                    </m:d>
                    <m:r>
                      <a:rPr lang="en-US" sz="1200"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𝑉</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𝑎𝑛𝑏𝑐</m:t>
                                </m:r>
                              </m:sub>
                            </m:sSub>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oMath>
                </a14:m>
                <a:r>
                  <a:rPr lang="en-US" sz="1200" dirty="0"/>
                  <a:t> </a:t>
                </a:r>
              </a:p>
            </p:txBody>
          </p:sp>
        </mc:Choice>
        <mc:Fallback xmlns="">
          <p:sp>
            <p:nvSpPr>
              <p:cNvPr id="6" name="TextBox 5">
                <a:extLst>
                  <a:ext uri="{FF2B5EF4-FFF2-40B4-BE49-F238E27FC236}">
                    <a16:creationId xmlns:a16="http://schemas.microsoft.com/office/drawing/2014/main" id="{5C479CDA-00ED-E81B-E2B3-8B9D92C8AF6A}"/>
                  </a:ext>
                </a:extLst>
              </p:cNvPr>
              <p:cNvSpPr txBox="1">
                <a:spLocks noRot="1" noChangeAspect="1" noMove="1" noResize="1" noEditPoints="1" noAdjustHandles="1" noChangeArrowheads="1" noChangeShapeType="1" noTextEdit="1"/>
              </p:cNvSpPr>
              <p:nvPr/>
            </p:nvSpPr>
            <p:spPr>
              <a:xfrm>
                <a:off x="457200" y="952137"/>
                <a:ext cx="5455920" cy="5087675"/>
              </a:xfrm>
              <a:prstGeom prst="rect">
                <a:avLst/>
              </a:prstGeom>
              <a:blipFill>
                <a:blip r:embed="rId2"/>
                <a:stretch>
                  <a:fillRect l="-112" t="-240" r="-33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875161A-E479-FAD1-7D98-A3A9F22FD99A}"/>
              </a:ext>
            </a:extLst>
          </p:cNvPr>
          <p:cNvSpPr txBox="1"/>
          <p:nvPr/>
        </p:nvSpPr>
        <p:spPr>
          <a:xfrm>
            <a:off x="4912971" y="1575514"/>
            <a:ext cx="527709" cy="338554"/>
          </a:xfrm>
          <a:prstGeom prst="rect">
            <a:avLst/>
          </a:prstGeom>
          <a:noFill/>
        </p:spPr>
        <p:txBody>
          <a:bodyPr wrap="none" rtlCol="0">
            <a:spAutoFit/>
          </a:bodyPr>
          <a:lstStyle/>
          <a:p>
            <a:r>
              <a:rPr lang="en-US" sz="1600" dirty="0"/>
              <a:t>(38)</a:t>
            </a:r>
          </a:p>
        </p:txBody>
      </p:sp>
      <p:pic>
        <p:nvPicPr>
          <p:cNvPr id="7" name="Picture 6">
            <a:extLst>
              <a:ext uri="{FF2B5EF4-FFF2-40B4-BE49-F238E27FC236}">
                <a16:creationId xmlns:a16="http://schemas.microsoft.com/office/drawing/2014/main" id="{131BFE7B-FBBA-656E-2B7C-0057A16E044D}"/>
              </a:ext>
            </a:extLst>
          </p:cNvPr>
          <p:cNvPicPr>
            <a:picLocks noChangeAspect="1"/>
          </p:cNvPicPr>
          <p:nvPr/>
        </p:nvPicPr>
        <p:blipFill>
          <a:blip r:embed="rId3"/>
          <a:stretch>
            <a:fillRect/>
          </a:stretch>
        </p:blipFill>
        <p:spPr>
          <a:xfrm>
            <a:off x="6042660" y="1417320"/>
            <a:ext cx="2933699" cy="1328338"/>
          </a:xfrm>
          <a:prstGeom prst="rect">
            <a:avLst/>
          </a:prstGeom>
        </p:spPr>
      </p:pic>
      <p:sp>
        <p:nvSpPr>
          <p:cNvPr id="11" name="TextBox 10">
            <a:extLst>
              <a:ext uri="{FF2B5EF4-FFF2-40B4-BE49-F238E27FC236}">
                <a16:creationId xmlns:a16="http://schemas.microsoft.com/office/drawing/2014/main" id="{7AFFFF24-BB14-44A3-DE74-9365FF297029}"/>
              </a:ext>
            </a:extLst>
          </p:cNvPr>
          <p:cNvSpPr txBox="1"/>
          <p:nvPr/>
        </p:nvSpPr>
        <p:spPr>
          <a:xfrm>
            <a:off x="4912971" y="3587194"/>
            <a:ext cx="527709" cy="338554"/>
          </a:xfrm>
          <a:prstGeom prst="rect">
            <a:avLst/>
          </a:prstGeom>
          <a:noFill/>
        </p:spPr>
        <p:txBody>
          <a:bodyPr wrap="none" rtlCol="0">
            <a:spAutoFit/>
          </a:bodyPr>
          <a:lstStyle/>
          <a:p>
            <a:r>
              <a:rPr lang="en-US" sz="1600" dirty="0"/>
              <a:t>(39)</a:t>
            </a:r>
          </a:p>
        </p:txBody>
      </p:sp>
      <p:sp>
        <p:nvSpPr>
          <p:cNvPr id="12" name="TextBox 11">
            <a:extLst>
              <a:ext uri="{FF2B5EF4-FFF2-40B4-BE49-F238E27FC236}">
                <a16:creationId xmlns:a16="http://schemas.microsoft.com/office/drawing/2014/main" id="{BB86BA94-1C10-125C-F4E7-6D5841D3CB2B}"/>
              </a:ext>
            </a:extLst>
          </p:cNvPr>
          <p:cNvSpPr txBox="1"/>
          <p:nvPr/>
        </p:nvSpPr>
        <p:spPr>
          <a:xfrm>
            <a:off x="5050131" y="4813503"/>
            <a:ext cx="527709" cy="338554"/>
          </a:xfrm>
          <a:prstGeom prst="rect">
            <a:avLst/>
          </a:prstGeom>
          <a:noFill/>
        </p:spPr>
        <p:txBody>
          <a:bodyPr wrap="none" rtlCol="0">
            <a:spAutoFit/>
          </a:bodyPr>
          <a:lstStyle/>
          <a:p>
            <a:r>
              <a:rPr lang="en-US" sz="1600" dirty="0"/>
              <a:t>(40)</a:t>
            </a:r>
          </a:p>
        </p:txBody>
      </p:sp>
    </p:spTree>
    <p:extLst>
      <p:ext uri="{BB962C8B-B14F-4D97-AF65-F5344CB8AC3E}">
        <p14:creationId xmlns:p14="http://schemas.microsoft.com/office/powerpoint/2010/main" val="2672133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57B7-9819-834D-AA84-147C120D364E}"/>
              </a:ext>
            </a:extLst>
          </p:cNvPr>
          <p:cNvSpPr>
            <a:spLocks noGrp="1"/>
          </p:cNvSpPr>
          <p:nvPr>
            <p:ph type="title"/>
          </p:nvPr>
        </p:nvSpPr>
        <p:spPr/>
        <p:txBody>
          <a:bodyPr/>
          <a:lstStyle/>
          <a:p>
            <a:r>
              <a:rPr lang="en-US" dirty="0"/>
              <a:t>Modeling of Four Wire Secondary</a:t>
            </a:r>
          </a:p>
        </p:txBody>
      </p:sp>
      <p:sp>
        <p:nvSpPr>
          <p:cNvPr id="4" name="Footer Placeholder 3">
            <a:extLst>
              <a:ext uri="{FF2B5EF4-FFF2-40B4-BE49-F238E27FC236}">
                <a16:creationId xmlns:a16="http://schemas.microsoft.com/office/drawing/2014/main" id="{1AD67064-477F-6029-5609-880A4A9407E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5E2334C9-C9AC-78C8-BCCA-8410FC6F9B78}"/>
              </a:ext>
            </a:extLst>
          </p:cNvPr>
          <p:cNvSpPr>
            <a:spLocks noGrp="1"/>
          </p:cNvSpPr>
          <p:nvPr>
            <p:ph type="sldNum" sz="quarter" idx="12"/>
          </p:nvPr>
        </p:nvSpPr>
        <p:spPr/>
        <p:txBody>
          <a:bodyPr/>
          <a:lstStyle/>
          <a:p>
            <a:fld id="{98783A6C-F2E5-470E-8F07-6DF2D28172F3}" type="slidenum">
              <a:rPr lang="en-US" smtClean="0"/>
              <a:t>43</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479CDA-00ED-E81B-E2B3-8B9D92C8AF6A}"/>
                  </a:ext>
                </a:extLst>
              </p:cNvPr>
              <p:cNvSpPr txBox="1"/>
              <p:nvPr/>
            </p:nvSpPr>
            <p:spPr>
              <a:xfrm>
                <a:off x="457200" y="952137"/>
                <a:ext cx="5455920" cy="4970591"/>
              </a:xfrm>
              <a:prstGeom prst="rect">
                <a:avLst/>
              </a:prstGeom>
              <a:noFill/>
            </p:spPr>
            <p:txBody>
              <a:bodyPr wrap="square">
                <a:spAutoFit/>
              </a:bodyPr>
              <a:lstStyle/>
              <a:p>
                <a:pPr marL="171450" indent="-171450" algn="just">
                  <a:spcBef>
                    <a:spcPts val="600"/>
                  </a:spcBef>
                  <a:spcAft>
                    <a:spcPts val="600"/>
                  </a:spcAft>
                  <a:buClr>
                    <a:srgbClr val="FF0000"/>
                  </a:buClr>
                  <a:buFont typeface="Arial" panose="020B0604020202020204" pitchFamily="34" charset="0"/>
                  <a:buChar char="•"/>
                </a:pPr>
                <a:r>
                  <a:rPr lang="en-US" sz="1400" dirty="0"/>
                  <a:t>Eq. (40) is in the form of: </a:t>
                </a:r>
              </a:p>
              <a:p>
                <a:pPr algn="just">
                  <a:spcBef>
                    <a:spcPts val="600"/>
                  </a:spcBef>
                  <a:spcAft>
                    <a:spcPts val="6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r>
                                <a:rPr lang="en-US" sz="1200" i="1">
                                  <a:latin typeface="Cambria Math" panose="02040503050406030204" pitchFamily="18" charset="0"/>
                                </a:rPr>
                                <m:t>𝑎𝑛𝑏𝑐</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𝑠</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𝑉</m:t>
                              </m:r>
                            </m:e>
                            <m:sub>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𝑎𝑛𝑘𝑐</m:t>
                                  </m:r>
                                </m:sub>
                              </m:sSub>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𝑏</m:t>
                              </m:r>
                            </m:e>
                            <m:sub>
                              <m:r>
                                <a:rPr lang="en-US" sz="1200" i="1">
                                  <a:latin typeface="Cambria Math" panose="02040503050406030204" pitchFamily="18" charset="0"/>
                                </a:rPr>
                                <m:t>𝑠</m:t>
                              </m:r>
                            </m:sub>
                          </m:sSub>
                        </m:e>
                      </m:d>
                      <m:r>
                        <a:rPr lang="en-US" sz="1200">
                          <a:latin typeface="Cambria Math" panose="02040503050406030204" pitchFamily="18" charset="0"/>
                        </a:rPr>
                        <m:t>⋅</m:t>
                      </m:r>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𝐼</m:t>
                              </m:r>
                            </m:e>
                            <m:sub>
                              <m:r>
                                <a:rPr lang="en-US" sz="1200" i="1">
                                  <a:latin typeface="Cambria Math" panose="02040503050406030204" pitchFamily="18" charset="0"/>
                                </a:rPr>
                                <m:t>𝑎𝑏𝑐</m:t>
                              </m:r>
                            </m:sub>
                          </m:sSub>
                        </m:e>
                      </m:d>
                    </m:oMath>
                  </m:oMathPara>
                </a14:m>
                <a:endParaRPr lang="en-US" sz="1200" dirty="0">
                  <a:effectLst/>
                  <a:latin typeface="Georgia" panose="02040502050405020303" pitchFamily="18" charset="0"/>
                  <a:ea typeface="Calibri" panose="020F0502020204030204" pitchFamily="34" charset="0"/>
                  <a:cs typeface="Times New Roman" panose="02020603050405020304" pitchFamily="18" charset="0"/>
                </a:endParaRPr>
              </a:p>
              <a:p>
                <a:pPr algn="just">
                  <a:spcBef>
                    <a:spcPts val="600"/>
                  </a:spcBef>
                  <a:spcAft>
                    <a:spcPts val="600"/>
                  </a:spcAft>
                  <a:buClr>
                    <a:srgbClr val="FF0000"/>
                  </a:buClr>
                </a:pPr>
                <a:r>
                  <a:rPr lang="en-US" sz="1200" dirty="0">
                    <a:latin typeface="Georgia" panose="02040502050405020303" pitchFamily="18" charset="0"/>
                    <a:ea typeface="Calibri" panose="020F0502020204030204" pitchFamily="34" charset="0"/>
                    <a:cs typeface="Times New Roman" panose="02020603050405020304" pitchFamily="18" charset="0"/>
                  </a:rPr>
                  <a:t>where,</a:t>
                </a:r>
              </a:p>
              <a:p>
                <a:pPr algn="just">
                  <a:spcBef>
                    <a:spcPts val="600"/>
                  </a:spcBef>
                  <a:spcAft>
                    <a:spcPts val="600"/>
                  </a:spcAft>
                  <a:buClr>
                    <a:srgbClr val="FF0000"/>
                  </a:buClr>
                </a:pPr>
                <a14:m>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𝑠</m:t>
                            </m:r>
                          </m:sub>
                        </m:sSub>
                      </m:e>
                    </m:d>
                    <m:r>
                      <a:rPr lang="en-US" sz="1200"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m>
                          <m:mPr>
                            <m:plcHide m:val="on"/>
                            <m:mcs>
                              <m:mc>
                                <m:mcPr>
                                  <m:count m:val="4"/>
                                  <m:mcJc m:val="center"/>
                                </m:mcPr>
                              </m:mc>
                            </m:mcs>
                            <m:ctrlPr>
                              <a:rPr lang="en-US" sz="1200" i="1">
                                <a:effectLst/>
                                <a:latin typeface="Cambria Math" panose="02040503050406030204" pitchFamily="18" charset="0"/>
                              </a:rPr>
                            </m:ctrlPr>
                          </m:mPr>
                          <m:mr>
                            <m:e>
                              <m:r>
                                <a:rPr lang="en-US" sz="1200">
                                  <a:effectLst/>
                                  <a:latin typeface="Cambria Math" panose="02040503050406030204" pitchFamily="18" charset="0"/>
                                  <a:ea typeface="Calibri" panose="020F0502020204030204" pitchFamily="34" charset="0"/>
                                  <a:cs typeface="Times New Roman" panose="02020603050405020304" pitchFamily="18" charset="0"/>
                                </a:rPr>
                                <m:t>1</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1</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1</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200" dirty="0">
                    <a:latin typeface="Georgia" panose="02040502050405020303" pitchFamily="18" charset="0"/>
                    <a:ea typeface="Calibri" panose="020F0502020204030204" pitchFamily="34" charset="0"/>
                    <a:cs typeface="Times New Roman" panose="02020603050405020304" pitchFamily="18" charset="0"/>
                  </a:rPr>
                  <a:t> </a:t>
                </a:r>
              </a:p>
              <a:p>
                <a:pPr algn="just">
                  <a:spcBef>
                    <a:spcPts val="600"/>
                  </a:spcBef>
                  <a:spcAft>
                    <a:spcPts val="600"/>
                  </a:spcAft>
                  <a:buClr>
                    <a:srgbClr val="FF0000"/>
                  </a:buClr>
                </a:pPr>
                <a14:m>
                  <m:oMath xmlns:m="http://schemas.openxmlformats.org/officeDocument/2006/math">
                    <m:d>
                      <m:dPr>
                        <m:begChr m:val="["/>
                        <m:endChr m:val="]"/>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𝑏</m:t>
                            </m:r>
                          </m:e>
                          <m:sub>
                            <m:r>
                              <a:rPr lang="en-US" sz="1200" i="1">
                                <a:latin typeface="Cambria Math" panose="02040503050406030204" pitchFamily="18" charset="0"/>
                              </a:rPr>
                              <m:t>𝑠</m:t>
                            </m:r>
                          </m:sub>
                        </m:sSub>
                      </m:e>
                    </m:d>
                    <m:r>
                      <a:rPr lang="en-US" sz="1200"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rPr>
                        </m:ctrlPr>
                      </m:dPr>
                      <m:e>
                        <m:m>
                          <m:mPr>
                            <m:plcHide m:val="on"/>
                            <m:mcs>
                              <m:mc>
                                <m:mcPr>
                                  <m:count m:val="3"/>
                                  <m:mcJc m:val="center"/>
                                </m:mcPr>
                              </m:mc>
                            </m:mcs>
                            <m:ctrlPr>
                              <a:rPr lang="en-US" sz="1200" i="1">
                                <a:effectLst/>
                                <a:latin typeface="Cambria Math" panose="02040503050406030204" pitchFamily="18" charset="0"/>
                              </a:rPr>
                            </m:ctrlPr>
                          </m:mP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𝑎𝑎</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𝑎𝑏</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𝑎𝑐</m:t>
                                      </m:r>
                                    </m:sub>
                                  </m:sSub>
                                </m:sub>
                              </m:sSub>
                            </m:e>
                          </m:mr>
                          <m:mr>
                            <m:e>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𝑏𝑎</m:t>
                                      </m:r>
                                    </m:sub>
                                  </m:sSub>
                                </m:sub>
                              </m:sSub>
                            </m:e>
                            <m:e>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𝑏𝑏</m:t>
                                      </m:r>
                                    </m:sub>
                                  </m:sSub>
                                </m:sub>
                              </m:sSub>
                            </m:e>
                            <m:e>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𝑏𝑐</m:t>
                                      </m:r>
                                    </m:sub>
                                  </m:sSub>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𝑏𝑎</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𝑐𝑎</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𝑏𝑏</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𝑏𝑏</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𝑏𝑐</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𝑐𝑐</m:t>
                                      </m:r>
                                    </m:sub>
                                  </m:sSub>
                                </m:sub>
                              </m:sSub>
                            </m:e>
                          </m:mr>
                          <m:mr>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𝑐𝑎</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𝑎𝑎</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𝑐𝑏</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𝑏𝑏</m:t>
                                      </m:r>
                                    </m:sub>
                                  </m:sSub>
                                </m:sub>
                              </m:sSub>
                            </m:e>
                            <m:e>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𝑠𝑐</m:t>
                                      </m:r>
                                    </m:sub>
                                  </m:sSub>
                                </m:sub>
                              </m:sSub>
                              <m:r>
                                <a:rPr lang="en-US"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𝑍</m:t>
                                  </m:r>
                                </m:e>
                                <m:sub>
                                  <m:sSub>
                                    <m:sSubPr>
                                      <m:ctrlPr>
                                        <a:rPr lang="en-US" sz="1200" i="1">
                                          <a:effectLst/>
                                          <a:latin typeface="Cambria Math" panose="020405030504060302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𝑎𝑐</m:t>
                                      </m:r>
                                    </m:sub>
                                  </m:sSub>
                                </m:sub>
                              </m:sSub>
                            </m:e>
                          </m:mr>
                        </m:m>
                      </m:e>
                    </m:d>
                  </m:oMath>
                </a14:m>
                <a:r>
                  <a:rPr lang="en-US" sz="1200" dirty="0">
                    <a:latin typeface="Georgia" panose="02040502050405020303" pitchFamily="18" charset="0"/>
                    <a:ea typeface="Calibri" panose="020F0502020204030204" pitchFamily="34" charset="0"/>
                    <a:cs typeface="Times New Roman" panose="02020603050405020304" pitchFamily="18" charset="0"/>
                  </a:rPr>
                  <a:t> </a:t>
                </a:r>
              </a:p>
              <a:p>
                <a:pPr marL="171450" indent="-171450" algn="just">
                  <a:spcBef>
                    <a:spcPts val="600"/>
                  </a:spcBef>
                  <a:spcAft>
                    <a:spcPts val="600"/>
                  </a:spcAft>
                  <a:buClr>
                    <a:srgbClr val="FF0000"/>
                  </a:buClr>
                  <a:buFont typeface="Arial" panose="020B0604020202020204" pitchFamily="34" charset="0"/>
                  <a:buChar char="•"/>
                </a:pPr>
                <a:r>
                  <a:rPr lang="en-US" sz="1200" dirty="0">
                    <a:effectLst/>
                    <a:latin typeface="Georgia" panose="02040502050405020303" pitchFamily="18" charset="0"/>
                    <a:ea typeface="Calibri" panose="020F0502020204030204" pitchFamily="34" charset="0"/>
                    <a:cs typeface="Times New Roman" panose="02020603050405020304" pitchFamily="18" charset="0"/>
                  </a:rPr>
                  <a:t>Because there are no shunt devices between the transformer and the loads, the currents leaving the transformers are equal to the line currents serving the loads. Therefore:</a:t>
                </a:r>
              </a:p>
              <a:p>
                <a:pPr algn="ctr">
                  <a:spcBef>
                    <a:spcPts val="600"/>
                  </a:spcBef>
                  <a:spcAft>
                    <a:spcPts val="600"/>
                  </a:spcAft>
                  <a:buClr>
                    <a:srgbClr val="FF0000"/>
                  </a:buClr>
                </a:pPr>
                <a14:m>
                  <m:oMath xmlns:m="http://schemas.openxmlformats.org/officeDocument/2006/math">
                    <m:d>
                      <m:dPr>
                        <m:begChr m:val="["/>
                        <m:endChr m:val="]"/>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200">
                                  <a:effectLst/>
                                  <a:latin typeface="Cambria Math" panose="02040503050406030204" pitchFamily="18" charset="0"/>
                                  <a:ea typeface="Calibri" panose="020F0502020204030204" pitchFamily="34" charset="0"/>
                                  <a:cs typeface="Times New Roman" panose="02020603050405020304" pitchFamily="18" charset="0"/>
                                </a:rPr>
                                <m:t>1</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1</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0</m:t>
                              </m:r>
                            </m:e>
                            <m:e>
                              <m:r>
                                <a:rPr lang="en-US" sz="1200">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200" dirty="0">
                    <a:effectLst/>
                    <a:latin typeface="Georgia" panose="02040502050405020303" pitchFamily="18" charset="0"/>
                    <a:ea typeface="Calibri" panose="020F0502020204030204" pitchFamily="34" charset="0"/>
                    <a:cs typeface="Times New Roman" panose="02020603050405020304" pitchFamily="18" charset="0"/>
                  </a:rPr>
                  <a:t> </a:t>
                </a:r>
              </a:p>
              <a:p>
                <a:pPr marL="171450" indent="-171450">
                  <a:spcBef>
                    <a:spcPts val="600"/>
                  </a:spcBef>
                  <a:spcAft>
                    <a:spcPts val="600"/>
                  </a:spcAft>
                  <a:buClr>
                    <a:srgbClr val="FF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The matrices for the forward sweep are:</a:t>
                </a:r>
              </a:p>
              <a:p>
                <a:pPr>
                  <a:spcBef>
                    <a:spcPts val="600"/>
                  </a:spcBef>
                  <a:spcAft>
                    <a:spcPts val="600"/>
                  </a:spcAft>
                  <a:buClr>
                    <a:srgbClr val="FF0000"/>
                  </a:buCl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200" i="1" smtClean="0">
                              <a:effectLst/>
                              <a:latin typeface="Cambria Math" panose="02040503050406030204" pitchFamily="18" charset="0"/>
                              <a:ea typeface="Calibri" panose="020F0502020204030204" pitchFamily="34" charset="0"/>
                              <a:cs typeface="Times New Roman" panose="02020603050405020304" pitchFamily="18" charset="0"/>
                            </a:rPr>
                          </m:ctrlPr>
                        </m:mPr>
                        <m:mr>
                          <m:e/>
                          <m:e>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sub>
                                </m:sSub>
                              </m:e>
                            </m:d>
                          </m:e>
                        </m:mr>
                        <m:mr>
                          <m:e/>
                          <m:e>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sub>
                                </m:sSub>
                              </m:e>
                            </m:d>
                            <m:r>
                              <a:rPr lang="en-US" sz="12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𝑠</m:t>
                                    </m:r>
                                  </m:sub>
                                </m:sSub>
                              </m:e>
                            </m:d>
                          </m:e>
                        </m:mr>
                      </m:m>
                    </m:oMath>
                  </m:oMathPara>
                </a14:m>
                <a:endParaRPr lang="en-US" sz="12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C479CDA-00ED-E81B-E2B3-8B9D92C8AF6A}"/>
                  </a:ext>
                </a:extLst>
              </p:cNvPr>
              <p:cNvSpPr txBox="1">
                <a:spLocks noRot="1" noChangeAspect="1" noMove="1" noResize="1" noEditPoints="1" noAdjustHandles="1" noChangeArrowheads="1" noChangeShapeType="1" noTextEdit="1"/>
              </p:cNvSpPr>
              <p:nvPr/>
            </p:nvSpPr>
            <p:spPr>
              <a:xfrm>
                <a:off x="457200" y="952137"/>
                <a:ext cx="5455920" cy="4970591"/>
              </a:xfrm>
              <a:prstGeom prst="rect">
                <a:avLst/>
              </a:prstGeom>
              <a:blipFill>
                <a:blip r:embed="rId2"/>
                <a:stretch>
                  <a:fillRect l="-112" t="-24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875161A-E479-FAD1-7D98-A3A9F22FD99A}"/>
              </a:ext>
            </a:extLst>
          </p:cNvPr>
          <p:cNvSpPr txBox="1"/>
          <p:nvPr/>
        </p:nvSpPr>
        <p:spPr>
          <a:xfrm>
            <a:off x="4912971" y="1186632"/>
            <a:ext cx="527709" cy="338554"/>
          </a:xfrm>
          <a:prstGeom prst="rect">
            <a:avLst/>
          </a:prstGeom>
          <a:noFill/>
        </p:spPr>
        <p:txBody>
          <a:bodyPr wrap="none" rtlCol="0">
            <a:spAutoFit/>
          </a:bodyPr>
          <a:lstStyle/>
          <a:p>
            <a:r>
              <a:rPr lang="en-US" sz="1600" dirty="0"/>
              <a:t>(41)</a:t>
            </a:r>
          </a:p>
        </p:txBody>
      </p:sp>
      <p:pic>
        <p:nvPicPr>
          <p:cNvPr id="7" name="Picture 6">
            <a:extLst>
              <a:ext uri="{FF2B5EF4-FFF2-40B4-BE49-F238E27FC236}">
                <a16:creationId xmlns:a16="http://schemas.microsoft.com/office/drawing/2014/main" id="{131BFE7B-FBBA-656E-2B7C-0057A16E044D}"/>
              </a:ext>
            </a:extLst>
          </p:cNvPr>
          <p:cNvPicPr>
            <a:picLocks noChangeAspect="1"/>
          </p:cNvPicPr>
          <p:nvPr/>
        </p:nvPicPr>
        <p:blipFill>
          <a:blip r:embed="rId3"/>
          <a:stretch>
            <a:fillRect/>
          </a:stretch>
        </p:blipFill>
        <p:spPr>
          <a:xfrm>
            <a:off x="5050131" y="1759681"/>
            <a:ext cx="4032908" cy="1328338"/>
          </a:xfrm>
          <a:prstGeom prst="rect">
            <a:avLst/>
          </a:prstGeom>
        </p:spPr>
      </p:pic>
    </p:spTree>
    <p:extLst>
      <p:ext uri="{BB962C8B-B14F-4D97-AF65-F5344CB8AC3E}">
        <p14:creationId xmlns:p14="http://schemas.microsoft.com/office/powerpoint/2010/main" val="1299774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4" name="Footer Placeholder 3">
            <a:extLst>
              <a:ext uri="{FF2B5EF4-FFF2-40B4-BE49-F238E27FC236}">
                <a16:creationId xmlns:a16="http://schemas.microsoft.com/office/drawing/2014/main" id="{8D8211A8-4411-4273-B01A-2AB269428101}"/>
              </a:ext>
            </a:extLst>
          </p:cNvPr>
          <p:cNvSpPr>
            <a:spLocks noGrp="1"/>
          </p:cNvSpPr>
          <p:nvPr>
            <p:ph type="ftr" sz="quarter" idx="11"/>
          </p:nvPr>
        </p:nvSpPr>
        <p:spPr/>
        <p:txBody>
          <a:bodyPr/>
          <a:lstStyle/>
          <a:p>
            <a:r>
              <a:rPr lang="en-US"/>
              <a:t>EcPE Department</a:t>
            </a:r>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Tree>
    <p:extLst>
      <p:ext uri="{BB962C8B-B14F-4D97-AF65-F5344CB8AC3E}">
        <p14:creationId xmlns:p14="http://schemas.microsoft.com/office/powerpoint/2010/main" val="172839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rmAutofit fontScale="90000"/>
          </a:bodyPr>
          <a:lstStyle/>
          <a:p>
            <a:pPr>
              <a:lnSpc>
                <a:spcPct val="90000"/>
              </a:lnSpc>
            </a:pPr>
            <a:r>
              <a:rPr lang="en-US" sz="3000" dirty="0"/>
              <a:t>Center- Tapped Single-Phase Transformer Equations</a:t>
            </a:r>
          </a:p>
        </p:txBody>
      </p:sp>
      <p:pic>
        <p:nvPicPr>
          <p:cNvPr id="16" name="Picture 15">
            <a:extLst>
              <a:ext uri="{FF2B5EF4-FFF2-40B4-BE49-F238E27FC236}">
                <a16:creationId xmlns:a16="http://schemas.microsoft.com/office/drawing/2014/main" id="{2F09F6AA-707D-0A2D-32DF-E5B33C7E8951}"/>
              </a:ext>
            </a:extLst>
          </p:cNvPr>
          <p:cNvPicPr>
            <a:picLocks noChangeAspect="1"/>
          </p:cNvPicPr>
          <p:nvPr/>
        </p:nvPicPr>
        <p:blipFill>
          <a:blip r:embed="rId2"/>
          <a:stretch>
            <a:fillRect/>
          </a:stretch>
        </p:blipFill>
        <p:spPr>
          <a:xfrm>
            <a:off x="5557686" y="2059621"/>
            <a:ext cx="3403904" cy="2025322"/>
          </a:xfrm>
          <a:prstGeom prst="rect">
            <a:avLst/>
          </a:prstGeom>
          <a:noFill/>
        </p:spPr>
      </p:pic>
      <p:sp>
        <p:nvSpPr>
          <p:cNvPr id="17" name="TextBox 16">
            <a:extLst>
              <a:ext uri="{FF2B5EF4-FFF2-40B4-BE49-F238E27FC236}">
                <a16:creationId xmlns:a16="http://schemas.microsoft.com/office/drawing/2014/main" id="{C38E004F-A60A-F828-C5C0-3DFD91B425A3}"/>
              </a:ext>
            </a:extLst>
          </p:cNvPr>
          <p:cNvSpPr txBox="1"/>
          <p:nvPr/>
        </p:nvSpPr>
        <p:spPr>
          <a:xfrm>
            <a:off x="6000137" y="4089231"/>
            <a:ext cx="2757948" cy="276999"/>
          </a:xfrm>
          <a:prstGeom prst="rect">
            <a:avLst/>
          </a:prstGeom>
          <a:noFill/>
        </p:spPr>
        <p:txBody>
          <a:bodyPr wrap="square" rtlCol="0">
            <a:spAutoFit/>
          </a:bodyPr>
          <a:lstStyle/>
          <a:p>
            <a:r>
              <a:rPr lang="en-US" sz="1200" dirty="0"/>
              <a:t>Fig. 3 Center tap transformer model</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1E91B8-51DB-8EC5-A542-077B169D6EC9}"/>
                  </a:ext>
                </a:extLst>
              </p:cNvPr>
              <p:cNvSpPr txBox="1"/>
              <p:nvPr/>
            </p:nvSpPr>
            <p:spPr>
              <a:xfrm>
                <a:off x="457200" y="1495571"/>
                <a:ext cx="7042354" cy="892552"/>
              </a:xfrm>
              <a:prstGeom prst="rect">
                <a:avLst/>
              </a:prstGeom>
              <a:noFill/>
            </p:spPr>
            <p:txBody>
              <a:bodyPr wrap="square" rtlCol="0">
                <a:spAutoFit/>
              </a:bodyPr>
              <a:lstStyle/>
              <a:p>
                <a:pPr marL="171450" indent="-171450">
                  <a:spcBef>
                    <a:spcPts val="600"/>
                  </a:spcBef>
                  <a:spcAft>
                    <a:spcPts val="1200"/>
                  </a:spcAft>
                  <a:buClr>
                    <a:srgbClr val="C00000"/>
                  </a:buClr>
                  <a:buFont typeface="Arial" panose="020B0604020202020204" pitchFamily="34" charset="0"/>
                  <a:buChar char="•"/>
                </a:pPr>
                <a:r>
                  <a:rPr lang="en-US" sz="1400" dirty="0"/>
                  <a:t>In Fig. 3, the impedances </a:t>
                </a:r>
                <a14:m>
                  <m:oMath xmlns:m="http://schemas.openxmlformats.org/officeDocument/2006/math">
                    <m:r>
                      <a:rPr lang="en-US" sz="1400" b="0" i="0"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m:rPr>
                            <m:sty m:val="p"/>
                          </m:rPr>
                          <a:rPr lang="en-US" sz="1400" b="0" i="0" dirty="0" smtClean="0">
                            <a:latin typeface="Cambria Math" panose="02040503050406030204" pitchFamily="18" charset="0"/>
                          </a:rPr>
                          <m:t>Z</m:t>
                        </m:r>
                      </m:e>
                      <m:sub>
                        <m:r>
                          <a:rPr lang="en-US" sz="1400" i="1" dirty="0" smtClean="0">
                            <a:latin typeface="Cambria Math" panose="02040503050406030204" pitchFamily="18" charset="0"/>
                          </a:rPr>
                          <m:t>0</m:t>
                        </m:r>
                      </m:sub>
                    </m:sSub>
                    <m:r>
                      <a:rPr lang="en-US" sz="1400" b="0" i="1" dirty="0" smtClean="0">
                        <a:latin typeface="Cambria Math" panose="02040503050406030204" pitchFamily="18" charset="0"/>
                      </a:rPr>
                      <m:t>  </m:t>
                    </m:r>
                  </m:oMath>
                </a14:m>
                <a:r>
                  <a:rPr lang="en-US" sz="1400" dirty="0"/>
                  <a:t>, </a:t>
                </a:r>
                <a14:m>
                  <m:oMath xmlns:m="http://schemas.openxmlformats.org/officeDocument/2006/math">
                    <m:sSub>
                      <m:sSubPr>
                        <m:ctrlPr>
                          <a:rPr lang="en-US" sz="1400" i="1" dirty="0">
                            <a:latin typeface="Cambria Math" panose="02040503050406030204" pitchFamily="18" charset="0"/>
                          </a:rPr>
                        </m:ctrlPr>
                      </m:sSubPr>
                      <m:e>
                        <m:r>
                          <m:rPr>
                            <m:sty m:val="p"/>
                          </m:rPr>
                          <a:rPr lang="en-US" sz="1400" dirty="0">
                            <a:latin typeface="Cambria Math" panose="02040503050406030204" pitchFamily="18" charset="0"/>
                          </a:rPr>
                          <m:t>Z</m:t>
                        </m:r>
                      </m:e>
                      <m:sub>
                        <m:r>
                          <a:rPr lang="en-US" sz="1400" b="0" i="1" dirty="0" smtClean="0">
                            <a:latin typeface="Cambria Math" panose="02040503050406030204" pitchFamily="18" charset="0"/>
                          </a:rPr>
                          <m:t>1</m:t>
                        </m:r>
                      </m:sub>
                    </m:sSub>
                  </m:oMath>
                </a14:m>
                <a:r>
                  <a:rPr lang="en-US" sz="1400" dirty="0"/>
                  <a:t>, and </a:t>
                </a:r>
                <a14:m>
                  <m:oMath xmlns:m="http://schemas.openxmlformats.org/officeDocument/2006/math">
                    <m:sSub>
                      <m:sSubPr>
                        <m:ctrlPr>
                          <a:rPr lang="en-US" sz="1400" i="1" dirty="0">
                            <a:latin typeface="Cambria Math" panose="02040503050406030204" pitchFamily="18" charset="0"/>
                          </a:rPr>
                        </m:ctrlPr>
                      </m:sSubPr>
                      <m:e>
                        <m:r>
                          <m:rPr>
                            <m:sty m:val="p"/>
                          </m:rPr>
                          <a:rPr lang="en-US" sz="1400" dirty="0">
                            <a:latin typeface="Cambria Math" panose="02040503050406030204" pitchFamily="18" charset="0"/>
                          </a:rPr>
                          <m:t>Z</m:t>
                        </m:r>
                      </m:e>
                      <m:sub>
                        <m:r>
                          <a:rPr lang="en-US" sz="1400" b="0" i="1" dirty="0" smtClean="0">
                            <a:latin typeface="Cambria Math" panose="02040503050406030204" pitchFamily="18" charset="0"/>
                          </a:rPr>
                          <m:t>2</m:t>
                        </m:r>
                      </m:sub>
                    </m:sSub>
                  </m:oMath>
                </a14:m>
                <a:r>
                  <a:rPr lang="en-US" sz="1400" dirty="0"/>
                  <a:t> represent the individual winding impedances.</a:t>
                </a:r>
              </a:p>
              <a:p>
                <a:pPr marL="171450" indent="-171450">
                  <a:buClr>
                    <a:srgbClr val="C00000"/>
                  </a:buClr>
                  <a:buFont typeface="Arial" panose="020B0604020202020204" pitchFamily="34" charset="0"/>
                  <a:buChar char="•"/>
                </a:pPr>
                <a:r>
                  <a:rPr lang="en-US" sz="1400" dirty="0"/>
                  <a:t>The ideal </a:t>
                </a:r>
                <a:r>
                  <a:rPr lang="en-US" sz="1400" dirty="0">
                    <a:solidFill>
                      <a:srgbClr val="FF0000"/>
                    </a:solidFill>
                  </a:rPr>
                  <a:t>secondary voltages </a:t>
                </a:r>
                <a:r>
                  <a:rPr lang="en-US" sz="1400" dirty="0"/>
                  <a:t>of the transformer are:</a:t>
                </a:r>
              </a:p>
              <a:p>
                <a:pPr marL="171450" indent="-171450">
                  <a:buClr>
                    <a:srgbClr val="C00000"/>
                  </a:buClr>
                  <a:buFont typeface="Arial" panose="020B0604020202020204" pitchFamily="34" charset="0"/>
                  <a:buChar char="•"/>
                </a:pPr>
                <a:endParaRPr lang="en-US" sz="1400" dirty="0"/>
              </a:p>
            </p:txBody>
          </p:sp>
        </mc:Choice>
        <mc:Fallback xmlns="">
          <p:sp>
            <p:nvSpPr>
              <p:cNvPr id="18" name="TextBox 17">
                <a:extLst>
                  <a:ext uri="{FF2B5EF4-FFF2-40B4-BE49-F238E27FC236}">
                    <a16:creationId xmlns:a16="http://schemas.microsoft.com/office/drawing/2014/main" id="{B51E91B8-51DB-8EC5-A542-077B169D6EC9}"/>
                  </a:ext>
                </a:extLst>
              </p:cNvPr>
              <p:cNvSpPr txBox="1">
                <a:spLocks noRot="1" noChangeAspect="1" noMove="1" noResize="1" noEditPoints="1" noAdjustHandles="1" noChangeArrowheads="1" noChangeShapeType="1" noTextEdit="1"/>
              </p:cNvSpPr>
              <p:nvPr/>
            </p:nvSpPr>
            <p:spPr>
              <a:xfrm>
                <a:off x="457200" y="1495571"/>
                <a:ext cx="7042354" cy="892552"/>
              </a:xfrm>
              <a:prstGeom prst="rect">
                <a:avLst/>
              </a:prstGeom>
              <a:blipFill>
                <a:blip r:embed="rId3"/>
                <a:stretch>
                  <a:fillRect l="-87" t="-6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69E35CD-7F41-0100-C432-8F892A94AF0A}"/>
                  </a:ext>
                </a:extLst>
              </p:cNvPr>
              <p:cNvSpPr txBox="1"/>
              <p:nvPr/>
            </p:nvSpPr>
            <p:spPr>
              <a:xfrm>
                <a:off x="829047" y="2261821"/>
                <a:ext cx="4572000" cy="491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i="0">
                                        <a:solidFill>
                                          <a:schemeClr val="tx1"/>
                                        </a:solidFill>
                                        <a:latin typeface="Cambria Math" panose="02040503050406030204" pitchFamily="18" charset="0"/>
                                      </a:rPr>
                                      <m:t>1</m:t>
                                    </m:r>
                                  </m:sub>
                                </m:sSub>
                              </m:e>
                            </m:mr>
                            <m:m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i="0">
                                        <a:solidFill>
                                          <a:schemeClr val="tx1"/>
                                        </a:solidFill>
                                        <a:latin typeface="Cambria Math" panose="02040503050406030204" pitchFamily="18" charset="0"/>
                                      </a:rPr>
                                      <m:t>2</m:t>
                                    </m:r>
                                  </m:sub>
                                </m:sSub>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2</m:t>
                                    </m:r>
                                  </m:sub>
                                </m:sSub>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r>
                                  <a:rPr lang="en-US" sz="1400" i="1">
                                    <a:solidFill>
                                      <a:schemeClr val="tx1"/>
                                    </a:solidFill>
                                    <a:latin typeface="Cambria Math" panose="02040503050406030204" pitchFamily="18" charset="0"/>
                                  </a:rPr>
                                  <m:t>𝑍</m:t>
                                </m:r>
                                <m:sSub>
                                  <m:sSubPr>
                                    <m:ctrlPr>
                                      <a:rPr lang="en-US" sz="1400" i="1" smtClean="0">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b="0" i="1" smtClean="0">
                                        <a:solidFill>
                                          <a:schemeClr val="tx1"/>
                                        </a:solidFill>
                                        <a:latin typeface="Cambria Math" panose="02040503050406030204" pitchFamily="18" charset="0"/>
                                      </a:rPr>
                                      <m:t>1</m:t>
                                    </m:r>
                                  </m:sub>
                                </m:sSub>
                              </m:e>
                              <m:e>
                                <m:r>
                                  <a:rPr lang="en-US" sz="1400" i="0">
                                    <a:solidFill>
                                      <a:schemeClr val="tx1"/>
                                    </a:solidFill>
                                    <a:latin typeface="Cambria Math" panose="02040503050406030204" pitchFamily="18" charset="0"/>
                                  </a:rPr>
                                  <m:t>0</m:t>
                                </m:r>
                              </m:e>
                            </m:mr>
                            <m:mr>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𝑍</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i="0">
                                        <a:solidFill>
                                          <a:schemeClr val="tx1"/>
                                        </a:solidFill>
                                        <a:latin typeface="Cambria Math" panose="02040503050406030204" pitchFamily="18" charset="0"/>
                                      </a:rPr>
                                      <m:t>2</m:t>
                                    </m:r>
                                  </m:sub>
                                </m:sSub>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2</m:t>
                                    </m:r>
                                  </m:sub>
                                </m:sSub>
                              </m:e>
                            </m:mr>
                          </m:m>
                        </m:e>
                      </m:d>
                    </m:oMath>
                  </m:oMathPara>
                </a14:m>
                <a:endParaRPr lang="en-US" sz="1400" dirty="0">
                  <a:solidFill>
                    <a:schemeClr val="tx1"/>
                  </a:solidFill>
                </a:endParaRPr>
              </a:p>
            </p:txBody>
          </p:sp>
        </mc:Choice>
        <mc:Fallback xmlns="">
          <p:sp>
            <p:nvSpPr>
              <p:cNvPr id="20" name="TextBox 19">
                <a:extLst>
                  <a:ext uri="{FF2B5EF4-FFF2-40B4-BE49-F238E27FC236}">
                    <a16:creationId xmlns:a16="http://schemas.microsoft.com/office/drawing/2014/main" id="{B69E35CD-7F41-0100-C432-8F892A94AF0A}"/>
                  </a:ext>
                </a:extLst>
              </p:cNvPr>
              <p:cNvSpPr txBox="1">
                <a:spLocks noRot="1" noChangeAspect="1" noMove="1" noResize="1" noEditPoints="1" noAdjustHandles="1" noChangeArrowheads="1" noChangeShapeType="1" noTextEdit="1"/>
              </p:cNvSpPr>
              <p:nvPr/>
            </p:nvSpPr>
            <p:spPr>
              <a:xfrm>
                <a:off x="829047" y="2261821"/>
                <a:ext cx="4572000" cy="4912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1B42A64-56F3-44D9-4DB1-13D2092BD357}"/>
                  </a:ext>
                </a:extLst>
              </p:cNvPr>
              <p:cNvSpPr txBox="1"/>
              <p:nvPr/>
            </p:nvSpPr>
            <p:spPr>
              <a:xfrm>
                <a:off x="1007419" y="2867188"/>
                <a:ext cx="3793182" cy="307777"/>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𝑉</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𝑍</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oMath>
                  </m:oMathPara>
                </a14:m>
                <a:endParaRPr lang="en-US" sz="1400" dirty="0">
                  <a:solidFill>
                    <a:schemeClr val="tx1"/>
                  </a:solidFill>
                </a:endParaRPr>
              </a:p>
            </p:txBody>
          </p:sp>
        </mc:Choice>
        <mc:Fallback xmlns="">
          <p:sp>
            <p:nvSpPr>
              <p:cNvPr id="22" name="TextBox 21">
                <a:extLst>
                  <a:ext uri="{FF2B5EF4-FFF2-40B4-BE49-F238E27FC236}">
                    <a16:creationId xmlns:a16="http://schemas.microsoft.com/office/drawing/2014/main" id="{71B42A64-56F3-44D9-4DB1-13D2092BD357}"/>
                  </a:ext>
                </a:extLst>
              </p:cNvPr>
              <p:cNvSpPr txBox="1">
                <a:spLocks noRot="1" noChangeAspect="1" noMove="1" noResize="1" noEditPoints="1" noAdjustHandles="1" noChangeArrowheads="1" noChangeShapeType="1" noTextEdit="1"/>
              </p:cNvSpPr>
              <p:nvPr/>
            </p:nvSpPr>
            <p:spPr>
              <a:xfrm>
                <a:off x="1007419" y="2867188"/>
                <a:ext cx="3793182" cy="307777"/>
              </a:xfrm>
              <a:prstGeom prst="rect">
                <a:avLst/>
              </a:prstGeom>
              <a:blipFill>
                <a:blip r:embed="rId5"/>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D34FC2E3-11AB-9879-D970-0864CD7B7765}"/>
              </a:ext>
            </a:extLst>
          </p:cNvPr>
          <p:cNvSpPr txBox="1"/>
          <p:nvPr/>
        </p:nvSpPr>
        <p:spPr>
          <a:xfrm>
            <a:off x="516193" y="3376563"/>
            <a:ext cx="4903840" cy="403765"/>
          </a:xfrm>
          <a:prstGeom prst="rect">
            <a:avLst/>
          </a:prstGeom>
          <a:noFill/>
        </p:spPr>
        <p:txBody>
          <a:bodyPr wrap="square">
            <a:spAutoFit/>
          </a:bodyPr>
          <a:lstStyle/>
          <a:p>
            <a:pPr marL="171450" marR="0" indent="-171450">
              <a:lnSpc>
                <a:spcPts val="1200"/>
              </a:lnSpc>
              <a:buClr>
                <a:srgbClr val="C00000"/>
              </a:buClr>
              <a:buFont typeface="Arial" panose="020B0604020202020204" pitchFamily="34" charset="0"/>
              <a:buChar char="•"/>
            </a:pPr>
            <a:r>
              <a:rPr lang="en-US" sz="1400" dirty="0"/>
              <a:t>The ideal </a:t>
            </a:r>
            <a:r>
              <a:rPr lang="en-US" sz="1400" dirty="0">
                <a:solidFill>
                  <a:srgbClr val="FF0000"/>
                </a:solidFill>
              </a:rPr>
              <a:t>primary voltage </a:t>
            </a:r>
            <a:r>
              <a:rPr lang="en-US" sz="1400" dirty="0"/>
              <a:t>as a function of the secondary ideal voltages is:</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7D5ECAA-E713-58FB-616F-877D2ACCBD41}"/>
                  </a:ext>
                </a:extLst>
              </p:cNvPr>
              <p:cNvSpPr txBox="1"/>
              <p:nvPr/>
            </p:nvSpPr>
            <p:spPr>
              <a:xfrm>
                <a:off x="582561" y="3622784"/>
                <a:ext cx="4572000" cy="5717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𝐸</m:t>
                                    </m:r>
                                  </m:e>
                                  <m:sub>
                                    <m:r>
                                      <a:rPr lang="en-US" sz="1400" i="0">
                                        <a:solidFill>
                                          <a:schemeClr val="tx1"/>
                                        </a:solidFill>
                                        <a:latin typeface="Cambria Math" panose="02040503050406030204" pitchFamily="18" charset="0"/>
                                      </a:rPr>
                                      <m:t>0</m:t>
                                    </m:r>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𝐸</m:t>
                                    </m:r>
                                  </m:e>
                                  <m:sub>
                                    <m:r>
                                      <a:rPr lang="en-US" sz="1400" i="0">
                                        <a:solidFill>
                                          <a:schemeClr val="tx1"/>
                                        </a:solidFill>
                                        <a:latin typeface="Cambria Math" panose="02040503050406030204" pitchFamily="18" charset="0"/>
                                      </a:rPr>
                                      <m:t>0</m:t>
                                    </m:r>
                                  </m:sub>
                                </m:sSub>
                              </m:e>
                            </m:mr>
                          </m:m>
                        </m:e>
                      </m:d>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0</m:t>
                                </m:r>
                              </m:e>
                            </m:mr>
                            <m:mr>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1</m:t>
                                </m:r>
                              </m:e>
                            </m:mr>
                          </m:m>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1"/>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i="0">
                                            <a:solidFill>
                                              <a:schemeClr val="tx1"/>
                                            </a:solidFill>
                                            <a:latin typeface="Cambria Math" panose="02040503050406030204" pitchFamily="18" charset="0"/>
                                          </a:rPr>
                                          <m:t>1</m:t>
                                        </m:r>
                                      </m:sub>
                                    </m:sSub>
                                  </m:sub>
                                </m:sSub>
                              </m:e>
                            </m:m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i="0">
                                            <a:solidFill>
                                              <a:schemeClr val="tx1"/>
                                            </a:solidFill>
                                            <a:latin typeface="Cambria Math" panose="02040503050406030204" pitchFamily="18" charset="0"/>
                                          </a:rPr>
                                          <m:t>2</m:t>
                                        </m:r>
                                      </m:sub>
                                    </m:sSub>
                                  </m:sub>
                                </m:sSub>
                              </m:e>
                            </m:mr>
                          </m:m>
                        </m:e>
                      </m:d>
                    </m:oMath>
                  </m:oMathPara>
                </a14:m>
                <a:endParaRPr lang="en-US" sz="1400" dirty="0">
                  <a:solidFill>
                    <a:schemeClr val="tx1"/>
                  </a:solidFill>
                </a:endParaRPr>
              </a:p>
            </p:txBody>
          </p:sp>
        </mc:Choice>
        <mc:Fallback xmlns="">
          <p:sp>
            <p:nvSpPr>
              <p:cNvPr id="26" name="TextBox 25">
                <a:extLst>
                  <a:ext uri="{FF2B5EF4-FFF2-40B4-BE49-F238E27FC236}">
                    <a16:creationId xmlns:a16="http://schemas.microsoft.com/office/drawing/2014/main" id="{97D5ECAA-E713-58FB-616F-877D2ACCBD41}"/>
                  </a:ext>
                </a:extLst>
              </p:cNvPr>
              <p:cNvSpPr txBox="1">
                <a:spLocks noRot="1" noChangeAspect="1" noMove="1" noResize="1" noEditPoints="1" noAdjustHandles="1" noChangeArrowheads="1" noChangeShapeType="1" noTextEdit="1"/>
              </p:cNvSpPr>
              <p:nvPr/>
            </p:nvSpPr>
            <p:spPr>
              <a:xfrm>
                <a:off x="582561" y="3622784"/>
                <a:ext cx="4572000" cy="5717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D003115-9313-22DE-4299-FE12D276765A}"/>
                  </a:ext>
                </a:extLst>
              </p:cNvPr>
              <p:cNvSpPr txBox="1"/>
              <p:nvPr/>
            </p:nvSpPr>
            <p:spPr>
              <a:xfrm>
                <a:off x="1415845" y="4336573"/>
                <a:ext cx="2138516" cy="3416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𝐸</m:t>
                              </m:r>
                            </m:e>
                            <m:sub>
                              <m:r>
                                <a:rPr lang="en-US" sz="1400" i="0">
                                  <a:solidFill>
                                    <a:schemeClr val="tx1"/>
                                  </a:solidFill>
                                  <a:latin typeface="Cambria Math" panose="02040503050406030204" pitchFamily="18" charset="0"/>
                                </a:rPr>
                                <m:t>00</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𝑎𝑣</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𝑡</m:t>
                                  </m:r>
                                </m:e>
                                <m:sub>
                                  <m:r>
                                    <a:rPr lang="en-US" sz="1400" i="0">
                                      <a:solidFill>
                                        <a:schemeClr val="tx1"/>
                                      </a:solidFill>
                                      <a:latin typeface="Cambria Math" panose="02040503050406030204" pitchFamily="18" charset="0"/>
                                    </a:rPr>
                                    <m:t>12</m:t>
                                  </m:r>
                                </m:sub>
                              </m:sSub>
                            </m:sub>
                          </m:sSub>
                        </m:e>
                      </m:d>
                    </m:oMath>
                  </m:oMathPara>
                </a14:m>
                <a:endParaRPr lang="en-US" sz="1400" dirty="0">
                  <a:solidFill>
                    <a:schemeClr val="tx1"/>
                  </a:solidFill>
                </a:endParaRPr>
              </a:p>
            </p:txBody>
          </p:sp>
        </mc:Choice>
        <mc:Fallback xmlns="">
          <p:sp>
            <p:nvSpPr>
              <p:cNvPr id="28" name="TextBox 27">
                <a:extLst>
                  <a:ext uri="{FF2B5EF4-FFF2-40B4-BE49-F238E27FC236}">
                    <a16:creationId xmlns:a16="http://schemas.microsoft.com/office/drawing/2014/main" id="{8D003115-9313-22DE-4299-FE12D276765A}"/>
                  </a:ext>
                </a:extLst>
              </p:cNvPr>
              <p:cNvSpPr txBox="1">
                <a:spLocks noRot="1" noChangeAspect="1" noMove="1" noResize="1" noEditPoints="1" noAdjustHandles="1" noChangeArrowheads="1" noChangeShapeType="1" noTextEdit="1"/>
              </p:cNvSpPr>
              <p:nvPr/>
            </p:nvSpPr>
            <p:spPr>
              <a:xfrm>
                <a:off x="1415845" y="4336573"/>
                <a:ext cx="2138516" cy="341632"/>
              </a:xfrm>
              <a:prstGeom prst="rect">
                <a:avLst/>
              </a:prstGeom>
              <a:blipFill>
                <a:blip r:embed="rId7"/>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2EA8D23F-E7C5-DBAE-1569-988314B003AE}"/>
              </a:ext>
            </a:extLst>
          </p:cNvPr>
          <p:cNvSpPr txBox="1"/>
          <p:nvPr/>
        </p:nvSpPr>
        <p:spPr>
          <a:xfrm>
            <a:off x="752168" y="4746101"/>
            <a:ext cx="759542" cy="249877"/>
          </a:xfrm>
          <a:prstGeom prst="rect">
            <a:avLst/>
          </a:prstGeom>
          <a:noFill/>
        </p:spPr>
        <p:txBody>
          <a:bodyPr wrap="square">
            <a:spAutoFit/>
          </a:bodyPr>
          <a:lstStyle/>
          <a:p>
            <a:pPr marL="0" marR="0">
              <a:lnSpc>
                <a:spcPts val="1200"/>
              </a:lnSpc>
              <a:spcBef>
                <a:spcPts val="0"/>
              </a:spcBef>
              <a:spcAft>
                <a:spcPts val="1200"/>
              </a:spcAft>
            </a:pPr>
            <a:r>
              <a:rPr lang="en-US" sz="1400" dirty="0"/>
              <a:t>where,</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B25161A-17C9-8F8B-52C8-EC53506FA278}"/>
                  </a:ext>
                </a:extLst>
              </p:cNvPr>
              <p:cNvSpPr txBox="1"/>
              <p:nvPr/>
            </p:nvSpPr>
            <p:spPr>
              <a:xfrm>
                <a:off x="1604728" y="4920823"/>
                <a:ext cx="2067620" cy="4515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𝑎𝑣</m:t>
                          </m:r>
                        </m:e>
                      </m:d>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0</m:t>
                                </m:r>
                              </m:e>
                            </m:mr>
                            <m:mr>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1</m:t>
                                </m:r>
                              </m:e>
                            </m:mr>
                          </m:m>
                        </m:e>
                      </m:d>
                    </m:oMath>
                  </m:oMathPara>
                </a14:m>
                <a:endParaRPr lang="en-US" sz="1400" dirty="0">
                  <a:solidFill>
                    <a:schemeClr val="tx1"/>
                  </a:solidFill>
                </a:endParaRPr>
              </a:p>
            </p:txBody>
          </p:sp>
        </mc:Choice>
        <mc:Fallback xmlns="">
          <p:sp>
            <p:nvSpPr>
              <p:cNvPr id="32" name="TextBox 31">
                <a:extLst>
                  <a:ext uri="{FF2B5EF4-FFF2-40B4-BE49-F238E27FC236}">
                    <a16:creationId xmlns:a16="http://schemas.microsoft.com/office/drawing/2014/main" id="{2B25161A-17C9-8F8B-52C8-EC53506FA278}"/>
                  </a:ext>
                </a:extLst>
              </p:cNvPr>
              <p:cNvSpPr txBox="1">
                <a:spLocks noRot="1" noChangeAspect="1" noMove="1" noResize="1" noEditPoints="1" noAdjustHandles="1" noChangeArrowheads="1" noChangeShapeType="1" noTextEdit="1"/>
              </p:cNvSpPr>
              <p:nvPr/>
            </p:nvSpPr>
            <p:spPr>
              <a:xfrm>
                <a:off x="1604728" y="4920823"/>
                <a:ext cx="2067620" cy="451598"/>
              </a:xfrm>
              <a:prstGeom prst="rect">
                <a:avLst/>
              </a:prstGeom>
              <a:blipFill>
                <a:blip r:embed="rId8"/>
                <a:stretch>
                  <a:fillRect b="-2703"/>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41C3B71C-7A46-28AC-51FE-707ADEF234C0}"/>
              </a:ext>
            </a:extLst>
          </p:cNvPr>
          <p:cNvSpPr txBox="1"/>
          <p:nvPr/>
        </p:nvSpPr>
        <p:spPr>
          <a:xfrm>
            <a:off x="654460" y="5463596"/>
            <a:ext cx="2236224" cy="249877"/>
          </a:xfrm>
          <a:prstGeom prst="rect">
            <a:avLst/>
          </a:prstGeom>
          <a:noFill/>
        </p:spPr>
        <p:txBody>
          <a:bodyPr wrap="square">
            <a:spAutoFit/>
          </a:bodyPr>
          <a:lstStyle/>
          <a:p>
            <a:pPr marL="0" marR="0">
              <a:lnSpc>
                <a:spcPts val="1200"/>
              </a:lnSpc>
              <a:spcBef>
                <a:spcPts val="0"/>
              </a:spcBef>
              <a:spcAft>
                <a:spcPts val="1200"/>
              </a:spcAft>
            </a:pPr>
            <a:r>
              <a:rPr lang="en-US" sz="1400" dirty="0"/>
              <a:t>Substitution of (1) in (2),</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931AB59-8F3A-E2F3-C24F-2CB903EECE39}"/>
                  </a:ext>
                </a:extLst>
              </p:cNvPr>
              <p:cNvSpPr txBox="1"/>
              <p:nvPr/>
            </p:nvSpPr>
            <p:spPr>
              <a:xfrm>
                <a:off x="1530146" y="5701841"/>
                <a:ext cx="3207774" cy="307777"/>
              </a:xfrm>
              <a:prstGeom prst="rect">
                <a:avLst/>
              </a:prstGeom>
              <a:noFill/>
            </p:spPr>
            <p:txBody>
              <a:bodyPr wrap="square">
                <a:spAutoFit/>
              </a:bodyPr>
              <a:lstStyle/>
              <a:p>
                <a:pPr algn="ctr"/>
                <a14:m>
                  <m:oMath xmlns:m="http://schemas.openxmlformats.org/officeDocument/2006/math">
                    <m:d>
                      <m:dPr>
                        <m:begChr m:val="["/>
                        <m:endChr m:val="]"/>
                        <m:ctrlPr>
                          <a:rPr lang="en-US" sz="1400" i="1" smtClean="0">
                            <a:solidFill>
                              <a:schemeClr val="tx1">
                                <a:lumMod val="95000"/>
                                <a:lumOff val="5000"/>
                              </a:schemeClr>
                            </a:solidFill>
                            <a:latin typeface="Cambria Math" panose="02040503050406030204" pitchFamily="18" charset="0"/>
                          </a:rPr>
                        </m:ctrlPr>
                      </m:dPr>
                      <m:e>
                        <m:sSub>
                          <m:sSubPr>
                            <m:ctrlPr>
                              <a:rPr lang="en-US" sz="1400" i="1">
                                <a:solidFill>
                                  <a:schemeClr val="tx1">
                                    <a:lumMod val="95000"/>
                                    <a:lumOff val="5000"/>
                                  </a:schemeClr>
                                </a:solidFill>
                                <a:latin typeface="Cambria Math" panose="02040503050406030204" pitchFamily="18" charset="0"/>
                              </a:rPr>
                            </m:ctrlPr>
                          </m:sSubPr>
                          <m:e>
                            <m:r>
                              <a:rPr lang="en-US" sz="1400" i="1">
                                <a:solidFill>
                                  <a:schemeClr val="tx1">
                                    <a:lumMod val="95000"/>
                                    <a:lumOff val="5000"/>
                                  </a:schemeClr>
                                </a:solidFill>
                                <a:latin typeface="Cambria Math" panose="02040503050406030204" pitchFamily="18" charset="0"/>
                              </a:rPr>
                              <m:t>𝐸</m:t>
                            </m:r>
                          </m:e>
                          <m:sub>
                            <m:r>
                              <a:rPr lang="en-US" sz="1400" i="0">
                                <a:solidFill>
                                  <a:schemeClr val="tx1">
                                    <a:lumMod val="95000"/>
                                    <a:lumOff val="5000"/>
                                  </a:schemeClr>
                                </a:solidFill>
                                <a:latin typeface="Cambria Math" panose="02040503050406030204" pitchFamily="18" charset="0"/>
                              </a:rPr>
                              <m:t>00</m:t>
                            </m:r>
                          </m:sub>
                        </m:sSub>
                      </m:e>
                    </m:d>
                    <m:r>
                      <a:rPr lang="en-US" sz="1400" i="0">
                        <a:solidFill>
                          <a:schemeClr val="tx1">
                            <a:lumMod val="95000"/>
                            <a:lumOff val="5000"/>
                          </a:schemeClr>
                        </a:solidFill>
                        <a:latin typeface="Cambria Math" panose="02040503050406030204" pitchFamily="18" charset="0"/>
                      </a:rPr>
                      <m:t>=</m:t>
                    </m:r>
                    <m:d>
                      <m:dPr>
                        <m:begChr m:val="["/>
                        <m:endChr m:val="]"/>
                        <m:ctrlPr>
                          <a:rPr lang="en-US" sz="1400" i="1">
                            <a:solidFill>
                              <a:schemeClr val="tx1">
                                <a:lumMod val="95000"/>
                                <a:lumOff val="5000"/>
                              </a:schemeClr>
                            </a:solidFill>
                            <a:latin typeface="Cambria Math" panose="02040503050406030204" pitchFamily="18" charset="0"/>
                          </a:rPr>
                        </m:ctrlPr>
                      </m:dPr>
                      <m:e>
                        <m:r>
                          <a:rPr lang="en-US" sz="1400" i="1">
                            <a:solidFill>
                              <a:schemeClr val="tx1">
                                <a:lumMod val="95000"/>
                                <a:lumOff val="5000"/>
                              </a:schemeClr>
                            </a:solidFill>
                            <a:latin typeface="Cambria Math" panose="02040503050406030204" pitchFamily="18" charset="0"/>
                          </a:rPr>
                          <m:t>𝑎𝑣</m:t>
                        </m:r>
                      </m:e>
                    </m:d>
                    <m:r>
                      <a:rPr lang="en-US" sz="1400" i="0">
                        <a:solidFill>
                          <a:schemeClr val="tx1">
                            <a:lumMod val="95000"/>
                            <a:lumOff val="5000"/>
                          </a:schemeClr>
                        </a:solidFill>
                        <a:latin typeface="Cambria Math" panose="02040503050406030204" pitchFamily="18" charset="0"/>
                      </a:rPr>
                      <m:t>⋅</m:t>
                    </m:r>
                    <m:d>
                      <m:dPr>
                        <m:ctrlPr>
                          <a:rPr lang="en-US" sz="1400" i="1">
                            <a:solidFill>
                              <a:schemeClr val="tx1">
                                <a:lumMod val="95000"/>
                                <a:lumOff val="5000"/>
                              </a:schemeClr>
                            </a:solidFill>
                            <a:latin typeface="Cambria Math" panose="02040503050406030204" pitchFamily="18" charset="0"/>
                          </a:rPr>
                        </m:ctrlPr>
                      </m:dPr>
                      <m:e>
                        <m:d>
                          <m:dPr>
                            <m:begChr m:val="["/>
                            <m:endChr m:val="]"/>
                            <m:ctrlPr>
                              <a:rPr lang="en-US" sz="1400" i="1">
                                <a:solidFill>
                                  <a:schemeClr val="tx1">
                                    <a:lumMod val="95000"/>
                                    <a:lumOff val="5000"/>
                                  </a:schemeClr>
                                </a:solidFill>
                                <a:latin typeface="Cambria Math" panose="02040503050406030204" pitchFamily="18" charset="0"/>
                              </a:rPr>
                            </m:ctrlPr>
                          </m:dPr>
                          <m:e>
                            <m:sSub>
                              <m:sSubPr>
                                <m:ctrlPr>
                                  <a:rPr lang="en-US" sz="1400" i="1">
                                    <a:solidFill>
                                      <a:schemeClr val="tx1">
                                        <a:lumMod val="95000"/>
                                        <a:lumOff val="5000"/>
                                      </a:schemeClr>
                                    </a:solidFill>
                                    <a:latin typeface="Cambria Math" panose="02040503050406030204" pitchFamily="18" charset="0"/>
                                  </a:rPr>
                                </m:ctrlPr>
                              </m:sSubPr>
                              <m:e>
                                <m:r>
                                  <a:rPr lang="en-US" sz="1400" i="1">
                                    <a:solidFill>
                                      <a:schemeClr val="tx1">
                                        <a:lumMod val="95000"/>
                                        <a:lumOff val="5000"/>
                                      </a:schemeClr>
                                    </a:solidFill>
                                    <a:latin typeface="Cambria Math" panose="02040503050406030204" pitchFamily="18" charset="0"/>
                                  </a:rPr>
                                  <m:t>𝑉</m:t>
                                </m:r>
                              </m:e>
                              <m:sub>
                                <m:r>
                                  <a:rPr lang="en-US" sz="1400" i="0">
                                    <a:solidFill>
                                      <a:schemeClr val="tx1">
                                        <a:lumMod val="95000"/>
                                        <a:lumOff val="5000"/>
                                      </a:schemeClr>
                                    </a:solidFill>
                                    <a:latin typeface="Cambria Math" panose="02040503050406030204" pitchFamily="18" charset="0"/>
                                  </a:rPr>
                                  <m:t>12</m:t>
                                </m:r>
                              </m:sub>
                            </m:sSub>
                          </m:e>
                        </m:d>
                        <m:r>
                          <a:rPr lang="en-US" sz="1400" i="0">
                            <a:solidFill>
                              <a:schemeClr val="tx1">
                                <a:lumMod val="95000"/>
                                <a:lumOff val="5000"/>
                              </a:schemeClr>
                            </a:solidFill>
                            <a:latin typeface="Cambria Math" panose="02040503050406030204" pitchFamily="18" charset="0"/>
                          </a:rPr>
                          <m:t>+</m:t>
                        </m:r>
                        <m:d>
                          <m:dPr>
                            <m:begChr m:val="["/>
                            <m:endChr m:val="]"/>
                            <m:ctrlPr>
                              <a:rPr lang="en-US" sz="1400" i="1">
                                <a:solidFill>
                                  <a:schemeClr val="tx1">
                                    <a:lumMod val="95000"/>
                                    <a:lumOff val="5000"/>
                                  </a:schemeClr>
                                </a:solidFill>
                                <a:latin typeface="Cambria Math" panose="02040503050406030204" pitchFamily="18" charset="0"/>
                              </a:rPr>
                            </m:ctrlPr>
                          </m:dPr>
                          <m:e>
                            <m:sSub>
                              <m:sSubPr>
                                <m:ctrlPr>
                                  <a:rPr lang="en-US" sz="1400" i="1">
                                    <a:solidFill>
                                      <a:schemeClr val="tx1">
                                        <a:lumMod val="95000"/>
                                        <a:lumOff val="5000"/>
                                      </a:schemeClr>
                                    </a:solidFill>
                                    <a:latin typeface="Cambria Math" panose="02040503050406030204" pitchFamily="18" charset="0"/>
                                  </a:rPr>
                                </m:ctrlPr>
                              </m:sSubPr>
                              <m:e>
                                <m:r>
                                  <a:rPr lang="en-US" sz="1400" i="1">
                                    <a:solidFill>
                                      <a:schemeClr val="tx1">
                                        <a:lumMod val="95000"/>
                                        <a:lumOff val="5000"/>
                                      </a:schemeClr>
                                    </a:solidFill>
                                    <a:latin typeface="Cambria Math" panose="02040503050406030204" pitchFamily="18" charset="0"/>
                                  </a:rPr>
                                  <m:t>𝑍</m:t>
                                </m:r>
                              </m:e>
                              <m:sub>
                                <m:r>
                                  <a:rPr lang="en-US" sz="1400" i="0">
                                    <a:solidFill>
                                      <a:schemeClr val="tx1">
                                        <a:lumMod val="95000"/>
                                        <a:lumOff val="5000"/>
                                      </a:schemeClr>
                                    </a:solidFill>
                                    <a:latin typeface="Cambria Math" panose="02040503050406030204" pitchFamily="18" charset="0"/>
                                  </a:rPr>
                                  <m:t>12</m:t>
                                </m:r>
                              </m:sub>
                            </m:sSub>
                          </m:e>
                        </m:d>
                        <m:r>
                          <a:rPr lang="en-US" sz="1400" i="0">
                            <a:solidFill>
                              <a:schemeClr val="tx1">
                                <a:lumMod val="95000"/>
                                <a:lumOff val="5000"/>
                              </a:schemeClr>
                            </a:solidFill>
                            <a:latin typeface="Cambria Math" panose="02040503050406030204" pitchFamily="18" charset="0"/>
                          </a:rPr>
                          <m:t>⋅</m:t>
                        </m:r>
                        <m:d>
                          <m:dPr>
                            <m:begChr m:val="["/>
                            <m:endChr m:val="]"/>
                            <m:ctrlPr>
                              <a:rPr lang="en-US" sz="1400" i="1">
                                <a:solidFill>
                                  <a:schemeClr val="tx1">
                                    <a:lumMod val="95000"/>
                                    <a:lumOff val="5000"/>
                                  </a:schemeClr>
                                </a:solidFill>
                                <a:latin typeface="Cambria Math" panose="02040503050406030204" pitchFamily="18" charset="0"/>
                              </a:rPr>
                            </m:ctrlPr>
                          </m:dPr>
                          <m:e>
                            <m:sSub>
                              <m:sSubPr>
                                <m:ctrlPr>
                                  <a:rPr lang="en-US" sz="1400" i="1">
                                    <a:solidFill>
                                      <a:schemeClr val="tx1">
                                        <a:lumMod val="95000"/>
                                        <a:lumOff val="5000"/>
                                      </a:schemeClr>
                                    </a:solidFill>
                                    <a:latin typeface="Cambria Math" panose="02040503050406030204" pitchFamily="18" charset="0"/>
                                  </a:rPr>
                                </m:ctrlPr>
                              </m:sSubPr>
                              <m:e>
                                <m:r>
                                  <a:rPr lang="en-US" sz="1400" i="1">
                                    <a:solidFill>
                                      <a:schemeClr val="tx1">
                                        <a:lumMod val="95000"/>
                                        <a:lumOff val="5000"/>
                                      </a:schemeClr>
                                    </a:solidFill>
                                    <a:latin typeface="Cambria Math" panose="02040503050406030204" pitchFamily="18" charset="0"/>
                                  </a:rPr>
                                  <m:t>𝐼</m:t>
                                </m:r>
                              </m:e>
                              <m:sub>
                                <m:r>
                                  <a:rPr lang="en-US" sz="1400" i="0">
                                    <a:solidFill>
                                      <a:schemeClr val="tx1">
                                        <a:lumMod val="95000"/>
                                        <a:lumOff val="5000"/>
                                      </a:schemeClr>
                                    </a:solidFill>
                                    <a:latin typeface="Cambria Math" panose="02040503050406030204" pitchFamily="18" charset="0"/>
                                  </a:rPr>
                                  <m:t>12</m:t>
                                </m:r>
                              </m:sub>
                            </m:sSub>
                          </m:e>
                        </m:d>
                      </m:e>
                    </m:d>
                  </m:oMath>
                </a14:m>
                <a:r>
                  <a:rPr lang="en-US" sz="1400" dirty="0">
                    <a:solidFill>
                      <a:schemeClr val="tx1">
                        <a:lumMod val="95000"/>
                        <a:lumOff val="5000"/>
                      </a:schemeClr>
                    </a:solidFill>
                  </a:rPr>
                  <a:t>             </a:t>
                </a:r>
              </a:p>
            </p:txBody>
          </p:sp>
        </mc:Choice>
        <mc:Fallback xmlns="">
          <p:sp>
            <p:nvSpPr>
              <p:cNvPr id="35" name="TextBox 34">
                <a:extLst>
                  <a:ext uri="{FF2B5EF4-FFF2-40B4-BE49-F238E27FC236}">
                    <a16:creationId xmlns:a16="http://schemas.microsoft.com/office/drawing/2014/main" id="{3931AB59-8F3A-E2F3-C24F-2CB903EECE39}"/>
                  </a:ext>
                </a:extLst>
              </p:cNvPr>
              <p:cNvSpPr txBox="1">
                <a:spLocks noRot="1" noChangeAspect="1" noMove="1" noResize="1" noEditPoints="1" noAdjustHandles="1" noChangeArrowheads="1" noChangeShapeType="1" noTextEdit="1"/>
              </p:cNvSpPr>
              <p:nvPr/>
            </p:nvSpPr>
            <p:spPr>
              <a:xfrm>
                <a:off x="1530146" y="5701841"/>
                <a:ext cx="3207774" cy="307777"/>
              </a:xfrm>
              <a:prstGeom prst="rect">
                <a:avLst/>
              </a:prstGeom>
              <a:blipFill>
                <a:blip r:embed="rId9"/>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FFF237B9-AEBD-325A-36C2-4A2C6564A88C}"/>
              </a:ext>
            </a:extLst>
          </p:cNvPr>
          <p:cNvSpPr txBox="1"/>
          <p:nvPr/>
        </p:nvSpPr>
        <p:spPr>
          <a:xfrm>
            <a:off x="4666703" y="5701840"/>
            <a:ext cx="393056" cy="307777"/>
          </a:xfrm>
          <a:prstGeom prst="rect">
            <a:avLst/>
          </a:prstGeom>
          <a:noFill/>
        </p:spPr>
        <p:txBody>
          <a:bodyPr wrap="none" rtlCol="0">
            <a:spAutoFit/>
          </a:bodyPr>
          <a:lstStyle/>
          <a:p>
            <a:r>
              <a:rPr lang="en-US" sz="1400" dirty="0"/>
              <a:t>(3)</a:t>
            </a:r>
          </a:p>
        </p:txBody>
      </p:sp>
      <p:sp>
        <p:nvSpPr>
          <p:cNvPr id="37" name="TextBox 36">
            <a:extLst>
              <a:ext uri="{FF2B5EF4-FFF2-40B4-BE49-F238E27FC236}">
                <a16:creationId xmlns:a16="http://schemas.microsoft.com/office/drawing/2014/main" id="{B205B551-D92D-6D43-AF49-17BB44B19AF6}"/>
              </a:ext>
            </a:extLst>
          </p:cNvPr>
          <p:cNvSpPr txBox="1"/>
          <p:nvPr/>
        </p:nvSpPr>
        <p:spPr>
          <a:xfrm>
            <a:off x="4654411" y="2867188"/>
            <a:ext cx="393056" cy="307777"/>
          </a:xfrm>
          <a:prstGeom prst="rect">
            <a:avLst/>
          </a:prstGeom>
          <a:noFill/>
        </p:spPr>
        <p:txBody>
          <a:bodyPr wrap="none" rtlCol="0">
            <a:spAutoFit/>
          </a:bodyPr>
          <a:lstStyle/>
          <a:p>
            <a:r>
              <a:rPr lang="en-US" sz="1400" dirty="0"/>
              <a:t>(1)</a:t>
            </a:r>
          </a:p>
        </p:txBody>
      </p:sp>
      <p:sp>
        <p:nvSpPr>
          <p:cNvPr id="38" name="TextBox 37">
            <a:extLst>
              <a:ext uri="{FF2B5EF4-FFF2-40B4-BE49-F238E27FC236}">
                <a16:creationId xmlns:a16="http://schemas.microsoft.com/office/drawing/2014/main" id="{BCF7121A-CCDC-AC03-912A-774969AC9A36}"/>
              </a:ext>
            </a:extLst>
          </p:cNvPr>
          <p:cNvSpPr txBox="1"/>
          <p:nvPr/>
        </p:nvSpPr>
        <p:spPr>
          <a:xfrm>
            <a:off x="4654411" y="4376991"/>
            <a:ext cx="393056" cy="307777"/>
          </a:xfrm>
          <a:prstGeom prst="rect">
            <a:avLst/>
          </a:prstGeom>
          <a:noFill/>
        </p:spPr>
        <p:txBody>
          <a:bodyPr wrap="none" rtlCol="0">
            <a:spAutoFit/>
          </a:bodyPr>
          <a:lstStyle/>
          <a:p>
            <a:r>
              <a:rPr lang="en-US" sz="1400" dirty="0"/>
              <a:t>(2)</a:t>
            </a:r>
          </a:p>
        </p:txBody>
      </p:sp>
      <p:sp>
        <p:nvSpPr>
          <p:cNvPr id="39" name="TextBox 38">
            <a:extLst>
              <a:ext uri="{FF2B5EF4-FFF2-40B4-BE49-F238E27FC236}">
                <a16:creationId xmlns:a16="http://schemas.microsoft.com/office/drawing/2014/main" id="{A80924E0-DB40-7474-6814-E4FFA05D3D95}"/>
              </a:ext>
            </a:extLst>
          </p:cNvPr>
          <p:cNvSpPr txBox="1"/>
          <p:nvPr/>
        </p:nvSpPr>
        <p:spPr>
          <a:xfrm>
            <a:off x="410982" y="805733"/>
            <a:ext cx="836129" cy="307777"/>
          </a:xfrm>
          <a:prstGeom prst="rect">
            <a:avLst/>
          </a:prstGeom>
          <a:noFill/>
        </p:spPr>
        <p:txBody>
          <a:bodyPr wrap="square">
            <a:spAutoFit/>
          </a:bodyPr>
          <a:lstStyle/>
          <a:p>
            <a:pPr marL="0" marR="0">
              <a:spcBef>
                <a:spcPts val="0"/>
              </a:spcBef>
              <a:spcAft>
                <a:spcPts val="1200"/>
              </a:spcAft>
            </a:pPr>
            <a:r>
              <a:rPr lang="en-US" sz="1400" b="1" u="sng" dirty="0">
                <a:solidFill>
                  <a:srgbClr val="FF0000"/>
                </a:solidFill>
              </a:rPr>
              <a:t>GOAL:</a:t>
            </a:r>
            <a:endParaRPr lang="en-US" sz="1400" dirty="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0528FA0-CB12-6D93-23C3-C3812FB174A7}"/>
                  </a:ext>
                </a:extLst>
              </p:cNvPr>
              <p:cNvSpPr txBox="1"/>
              <p:nvPr/>
            </p:nvSpPr>
            <p:spPr>
              <a:xfrm>
                <a:off x="1120877" y="804760"/>
                <a:ext cx="7605639" cy="523220"/>
              </a:xfrm>
              <a:prstGeom prst="rect">
                <a:avLst/>
              </a:prstGeom>
              <a:noFill/>
            </p:spPr>
            <p:txBody>
              <a:bodyPr wrap="square">
                <a:spAutoFit/>
              </a:bodyPr>
              <a:lstStyle/>
              <a:p>
                <a:r>
                  <a:rPr lang="en-US" sz="1400" dirty="0"/>
                  <a:t>To derive equation that shows the relationship between Primary Voltage (</a:t>
                </a:r>
                <a14:m>
                  <m:oMath xmlns:m="http://schemas.openxmlformats.org/officeDocument/2006/math">
                    <m:sSub>
                      <m:sSubPr>
                        <m:ctrlPr>
                          <a:rPr lang="en-US" sz="1400" i="1" dirty="0">
                            <a:latin typeface="Cambria Math" panose="02040503050406030204" pitchFamily="18" charset="0"/>
                          </a:rPr>
                        </m:ctrlPr>
                      </m:sSubPr>
                      <m:e>
                        <m:r>
                          <m:rPr>
                            <m:sty m:val="p"/>
                          </m:rPr>
                          <a:rPr lang="en-US" sz="1400" b="0" i="0" dirty="0" smtClean="0">
                            <a:latin typeface="Cambria Math" panose="02040503050406030204" pitchFamily="18" charset="0"/>
                          </a:rPr>
                          <m:t>V</m:t>
                        </m:r>
                      </m:e>
                      <m:sub>
                        <m:r>
                          <a:rPr lang="en-US" sz="1400" b="0" i="1" dirty="0" smtClean="0">
                            <a:latin typeface="Cambria Math" panose="02040503050406030204" pitchFamily="18" charset="0"/>
                          </a:rPr>
                          <m:t>𝑠</m:t>
                        </m:r>
                      </m:sub>
                    </m:sSub>
                    <m:r>
                      <a:rPr lang="en-US" sz="1400" i="1" dirty="0">
                        <a:latin typeface="Cambria Math" panose="02040503050406030204" pitchFamily="18" charset="0"/>
                      </a:rPr>
                      <m:t> </m:t>
                    </m:r>
                  </m:oMath>
                </a14:m>
                <a:r>
                  <a:rPr lang="en-US" sz="1400" dirty="0"/>
                  <a:t>) and Secondary Voltages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m:t>
                        </m:r>
                      </m:sub>
                    </m:sSub>
                  </m:oMath>
                </a14:m>
                <a:r>
                  <a:rPr lang="en-US" sz="1400" dirty="0"/>
                  <a:t> &amp;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0" smtClean="0">
                            <a:latin typeface="Cambria Math" panose="02040503050406030204" pitchFamily="18" charset="0"/>
                          </a:rPr>
                          <m:t>2</m:t>
                        </m:r>
                      </m:sub>
                    </m:sSub>
                  </m:oMath>
                </a14:m>
                <a:r>
                  <a:rPr lang="en-US" sz="1400" dirty="0"/>
                  <a:t>) and Currents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e>
                      <m:sub>
                        <m:r>
                          <a:rPr lang="en-US" sz="1400">
                            <a:latin typeface="Cambria Math" panose="02040503050406030204" pitchFamily="18" charset="0"/>
                          </a:rPr>
                          <m:t>1</m:t>
                        </m:r>
                      </m:sub>
                    </m:sSub>
                  </m:oMath>
                </a14:m>
                <a:r>
                  <a:rPr lang="en-US" sz="1400" dirty="0"/>
                  <a:t> &amp; </a:t>
                </a:r>
                <a14:m>
                  <m:oMath xmlns:m="http://schemas.openxmlformats.org/officeDocument/2006/math">
                    <m:sSub>
                      <m:sSubPr>
                        <m:ctrlPr>
                          <a:rPr lang="en-US" sz="1400" i="1">
                            <a:latin typeface="Cambria Math" panose="02040503050406030204" pitchFamily="18" charset="0"/>
                          </a:rPr>
                        </m:ctrlPr>
                      </m:sSubPr>
                      <m:e>
                        <m:r>
                          <a:rPr lang="en-US" sz="1400" b="0" i="1" smtClean="0">
                            <a:latin typeface="Cambria Math" panose="02040503050406030204" pitchFamily="18" charset="0"/>
                          </a:rPr>
                          <m:t>𝐼</m:t>
                        </m:r>
                      </m:e>
                      <m:sub>
                        <m:r>
                          <a:rPr lang="en-US" sz="1400" b="0" i="0" smtClean="0">
                            <a:latin typeface="Cambria Math" panose="02040503050406030204" pitchFamily="18" charset="0"/>
                          </a:rPr>
                          <m:t>2</m:t>
                        </m:r>
                      </m:sub>
                    </m:sSub>
                    <m:r>
                      <a:rPr lang="en-US" sz="1400" b="0" i="0" smtClean="0">
                        <a:latin typeface="Cambria Math" panose="02040503050406030204" pitchFamily="18" charset="0"/>
                      </a:rPr>
                      <m:t>)</m:t>
                    </m:r>
                  </m:oMath>
                </a14:m>
                <a:r>
                  <a:rPr lang="en-US" sz="1400" dirty="0"/>
                  <a:t>.</a:t>
                </a:r>
              </a:p>
            </p:txBody>
          </p:sp>
        </mc:Choice>
        <mc:Fallback xmlns="">
          <p:sp>
            <p:nvSpPr>
              <p:cNvPr id="41" name="TextBox 40">
                <a:extLst>
                  <a:ext uri="{FF2B5EF4-FFF2-40B4-BE49-F238E27FC236}">
                    <a16:creationId xmlns:a16="http://schemas.microsoft.com/office/drawing/2014/main" id="{E0528FA0-CB12-6D93-23C3-C3812FB174A7}"/>
                  </a:ext>
                </a:extLst>
              </p:cNvPr>
              <p:cNvSpPr txBox="1">
                <a:spLocks noRot="1" noChangeAspect="1" noMove="1" noResize="1" noEditPoints="1" noAdjustHandles="1" noChangeArrowheads="1" noChangeShapeType="1" noTextEdit="1"/>
              </p:cNvSpPr>
              <p:nvPr/>
            </p:nvSpPr>
            <p:spPr>
              <a:xfrm>
                <a:off x="1120877" y="804760"/>
                <a:ext cx="7605639" cy="523220"/>
              </a:xfrm>
              <a:prstGeom prst="rect">
                <a:avLst/>
              </a:prstGeom>
              <a:blipFill>
                <a:blip r:embed="rId10"/>
                <a:stretch>
                  <a:fillRect l="-240" t="-2326" b="-11628"/>
                </a:stretch>
              </a:blipFill>
            </p:spPr>
            <p:txBody>
              <a:bodyPr/>
              <a:lstStyle/>
              <a:p>
                <a:r>
                  <a:rPr lang="en-US">
                    <a:noFill/>
                  </a:rPr>
                  <a:t> </a:t>
                </a:r>
              </a:p>
            </p:txBody>
          </p:sp>
        </mc:Fallback>
      </mc:AlternateContent>
    </p:spTree>
    <p:extLst>
      <p:ext uri="{BB962C8B-B14F-4D97-AF65-F5344CB8AC3E}">
        <p14:creationId xmlns:p14="http://schemas.microsoft.com/office/powerpoint/2010/main" val="400405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rmAutofit fontScale="90000"/>
          </a:bodyPr>
          <a:lstStyle/>
          <a:p>
            <a:pPr>
              <a:lnSpc>
                <a:spcPct val="90000"/>
              </a:lnSpc>
            </a:pPr>
            <a:r>
              <a:rPr lang="en-US" sz="3000" dirty="0"/>
              <a:t>Center- Tapped Single-Phase Transformer Equations</a:t>
            </a:r>
          </a:p>
        </p:txBody>
      </p:sp>
      <p:pic>
        <p:nvPicPr>
          <p:cNvPr id="16" name="Picture 15">
            <a:extLst>
              <a:ext uri="{FF2B5EF4-FFF2-40B4-BE49-F238E27FC236}">
                <a16:creationId xmlns:a16="http://schemas.microsoft.com/office/drawing/2014/main" id="{2F09F6AA-707D-0A2D-32DF-E5B33C7E8951}"/>
              </a:ext>
            </a:extLst>
          </p:cNvPr>
          <p:cNvPicPr>
            <a:picLocks noChangeAspect="1"/>
          </p:cNvPicPr>
          <p:nvPr/>
        </p:nvPicPr>
        <p:blipFill>
          <a:blip r:embed="rId2"/>
          <a:stretch>
            <a:fillRect/>
          </a:stretch>
        </p:blipFill>
        <p:spPr>
          <a:xfrm>
            <a:off x="5486401" y="1399390"/>
            <a:ext cx="3403904" cy="2025322"/>
          </a:xfrm>
          <a:prstGeom prst="rect">
            <a:avLst/>
          </a:prstGeom>
          <a:noFill/>
        </p:spPr>
      </p:pic>
      <p:sp>
        <p:nvSpPr>
          <p:cNvPr id="17" name="TextBox 16">
            <a:extLst>
              <a:ext uri="{FF2B5EF4-FFF2-40B4-BE49-F238E27FC236}">
                <a16:creationId xmlns:a16="http://schemas.microsoft.com/office/drawing/2014/main" id="{C38E004F-A60A-F828-C5C0-3DFD91B425A3}"/>
              </a:ext>
            </a:extLst>
          </p:cNvPr>
          <p:cNvSpPr txBox="1"/>
          <p:nvPr/>
        </p:nvSpPr>
        <p:spPr>
          <a:xfrm>
            <a:off x="5928852" y="3429000"/>
            <a:ext cx="2757948" cy="276999"/>
          </a:xfrm>
          <a:prstGeom prst="rect">
            <a:avLst/>
          </a:prstGeom>
          <a:noFill/>
        </p:spPr>
        <p:txBody>
          <a:bodyPr wrap="square" rtlCol="0">
            <a:spAutoFit/>
          </a:bodyPr>
          <a:lstStyle/>
          <a:p>
            <a:r>
              <a:rPr lang="en-US" sz="1200" dirty="0"/>
              <a:t>Fig. 3 Center tap transformer model</a:t>
            </a:r>
          </a:p>
        </p:txBody>
      </p:sp>
      <p:sp>
        <p:nvSpPr>
          <p:cNvPr id="18" name="TextBox 17">
            <a:extLst>
              <a:ext uri="{FF2B5EF4-FFF2-40B4-BE49-F238E27FC236}">
                <a16:creationId xmlns:a16="http://schemas.microsoft.com/office/drawing/2014/main" id="{B51E91B8-51DB-8EC5-A542-077B169D6EC9}"/>
              </a:ext>
            </a:extLst>
          </p:cNvPr>
          <p:cNvSpPr txBox="1"/>
          <p:nvPr/>
        </p:nvSpPr>
        <p:spPr>
          <a:xfrm>
            <a:off x="457201" y="1017638"/>
            <a:ext cx="5029200" cy="461665"/>
          </a:xfrm>
          <a:prstGeom prst="rect">
            <a:avLst/>
          </a:prstGeom>
          <a:noFill/>
        </p:spPr>
        <p:txBody>
          <a:bodyPr wrap="square" rtlCol="0">
            <a:spAutoFit/>
          </a:bodyPr>
          <a:lstStyle/>
          <a:p>
            <a:pPr marL="171450" indent="-171450">
              <a:spcBef>
                <a:spcPts val="600"/>
              </a:spcBef>
              <a:spcAft>
                <a:spcPts val="1200"/>
              </a:spcAft>
              <a:buClr>
                <a:srgbClr val="C00000"/>
              </a:buClr>
              <a:buFont typeface="Arial" panose="020B0604020202020204" pitchFamily="34" charset="0"/>
              <a:buChar char="•"/>
            </a:pPr>
            <a:r>
              <a:rPr lang="en-US" sz="1200" dirty="0"/>
              <a:t>The </a:t>
            </a:r>
            <a:r>
              <a:rPr lang="en-US" sz="1200" dirty="0">
                <a:solidFill>
                  <a:srgbClr val="FF0000"/>
                </a:solidFill>
              </a:rPr>
              <a:t>primary transformer current </a:t>
            </a:r>
            <a:r>
              <a:rPr lang="en-US" sz="1200" dirty="0"/>
              <a:t>as a function of the secondary winding currents is, </a:t>
            </a:r>
          </a:p>
        </p:txBody>
      </p:sp>
      <p:sp>
        <p:nvSpPr>
          <p:cNvPr id="30" name="TextBox 29">
            <a:extLst>
              <a:ext uri="{FF2B5EF4-FFF2-40B4-BE49-F238E27FC236}">
                <a16:creationId xmlns:a16="http://schemas.microsoft.com/office/drawing/2014/main" id="{2EA8D23F-E7C5-DBAE-1569-988314B003AE}"/>
              </a:ext>
            </a:extLst>
          </p:cNvPr>
          <p:cNvSpPr txBox="1"/>
          <p:nvPr/>
        </p:nvSpPr>
        <p:spPr>
          <a:xfrm>
            <a:off x="845186" y="3167714"/>
            <a:ext cx="759542" cy="246221"/>
          </a:xfrm>
          <a:prstGeom prst="rect">
            <a:avLst/>
          </a:prstGeom>
          <a:noFill/>
        </p:spPr>
        <p:txBody>
          <a:bodyPr wrap="square">
            <a:spAutoFit/>
          </a:bodyPr>
          <a:lstStyle/>
          <a:p>
            <a:pPr marL="0" marR="0">
              <a:lnSpc>
                <a:spcPts val="1200"/>
              </a:lnSpc>
              <a:spcBef>
                <a:spcPts val="0"/>
              </a:spcBef>
              <a:spcAft>
                <a:spcPts val="1200"/>
              </a:spcAft>
            </a:pPr>
            <a:r>
              <a:rPr lang="en-US" sz="1200" dirty="0"/>
              <a:t>where,</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B25161A-17C9-8F8B-52C8-EC53506FA278}"/>
                  </a:ext>
                </a:extLst>
              </p:cNvPr>
              <p:cNvSpPr txBox="1"/>
              <p:nvPr/>
            </p:nvSpPr>
            <p:spPr>
              <a:xfrm>
                <a:off x="1663723" y="3320645"/>
                <a:ext cx="2163484" cy="8426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solidFill>
                            <a:schemeClr val="tx1">
                              <a:lumMod val="95000"/>
                              <a:lumOff val="5000"/>
                            </a:schemeClr>
                          </a:solidFill>
                          <a:latin typeface="Cambria Math" panose="02040503050406030204" pitchFamily="18" charset="0"/>
                        </a:rPr>
                        <m:t>[</m:t>
                      </m:r>
                      <m:r>
                        <a:rPr lang="en-US" sz="1600" i="1">
                          <a:solidFill>
                            <a:schemeClr val="tx1">
                              <a:lumMod val="95000"/>
                              <a:lumOff val="5000"/>
                            </a:schemeClr>
                          </a:solidFill>
                          <a:latin typeface="Cambria Math" panose="02040503050406030204" pitchFamily="18" charset="0"/>
                        </a:rPr>
                        <m:t>𝑎𝑖</m:t>
                      </m:r>
                      <m:r>
                        <a:rPr lang="en-US" sz="1600">
                          <a:solidFill>
                            <a:schemeClr val="tx1">
                              <a:lumMod val="95000"/>
                              <a:lumOff val="5000"/>
                            </a:schemeClr>
                          </a:solidFill>
                          <a:latin typeface="Cambria Math" panose="02040503050406030204" pitchFamily="18" charset="0"/>
                        </a:rPr>
                        <m:t>]=</m:t>
                      </m:r>
                      <m:f>
                        <m:fPr>
                          <m:ctrlPr>
                            <a:rPr lang="en-US" sz="1600" i="1">
                              <a:solidFill>
                                <a:schemeClr val="tx1">
                                  <a:lumMod val="95000"/>
                                  <a:lumOff val="5000"/>
                                </a:schemeClr>
                              </a:solidFill>
                              <a:latin typeface="Cambria Math" panose="02040503050406030204" pitchFamily="18" charset="0"/>
                            </a:rPr>
                          </m:ctrlPr>
                        </m:fPr>
                        <m:num>
                          <m:r>
                            <a:rPr lang="en-US" sz="1600">
                              <a:solidFill>
                                <a:schemeClr val="tx1">
                                  <a:lumMod val="95000"/>
                                  <a:lumOff val="5000"/>
                                </a:schemeClr>
                              </a:solidFill>
                              <a:latin typeface="Cambria Math" panose="02040503050406030204" pitchFamily="18" charset="0"/>
                            </a:rPr>
                            <m:t>1</m:t>
                          </m:r>
                        </m:num>
                        <m:den>
                          <m:r>
                            <a:rPr lang="en-US" sz="1600">
                              <a:solidFill>
                                <a:schemeClr val="tx1">
                                  <a:lumMod val="95000"/>
                                  <a:lumOff val="5000"/>
                                </a:schemeClr>
                              </a:solidFill>
                              <a:latin typeface="Cambria Math" panose="02040503050406030204" pitchFamily="18" charset="0"/>
                            </a:rPr>
                            <m:t>2⋅</m:t>
                          </m:r>
                          <m:sSub>
                            <m:sSubPr>
                              <m:ctrlPr>
                                <a:rPr lang="en-US" sz="1600" i="1">
                                  <a:solidFill>
                                    <a:schemeClr val="tx1">
                                      <a:lumMod val="95000"/>
                                      <a:lumOff val="5000"/>
                                    </a:schemeClr>
                                  </a:solidFill>
                                  <a:latin typeface="Cambria Math" panose="02040503050406030204" pitchFamily="18" charset="0"/>
                                </a:rPr>
                              </m:ctrlPr>
                            </m:sSubPr>
                            <m:e>
                              <m:r>
                                <a:rPr lang="en-US" sz="1600" i="1">
                                  <a:solidFill>
                                    <a:schemeClr val="tx1">
                                      <a:lumMod val="95000"/>
                                      <a:lumOff val="5000"/>
                                    </a:schemeClr>
                                  </a:solidFill>
                                  <a:latin typeface="Cambria Math" panose="02040503050406030204" pitchFamily="18" charset="0"/>
                                </a:rPr>
                                <m:t>𝑛</m:t>
                              </m:r>
                            </m:e>
                            <m:sub>
                              <m:r>
                                <a:rPr lang="en-US" sz="1600" i="1">
                                  <a:solidFill>
                                    <a:schemeClr val="tx1">
                                      <a:lumMod val="95000"/>
                                      <a:lumOff val="5000"/>
                                    </a:schemeClr>
                                  </a:solidFill>
                                  <a:latin typeface="Cambria Math" panose="02040503050406030204" pitchFamily="18" charset="0"/>
                                </a:rPr>
                                <m:t>𝑡</m:t>
                              </m:r>
                            </m:sub>
                          </m:sSub>
                        </m:den>
                      </m:f>
                      <m:r>
                        <a:rPr lang="en-US" sz="1600">
                          <a:solidFill>
                            <a:schemeClr val="tx1">
                              <a:lumMod val="95000"/>
                              <a:lumOff val="5000"/>
                            </a:schemeClr>
                          </a:solidFill>
                          <a:latin typeface="Cambria Math" panose="02040503050406030204" pitchFamily="18" charset="0"/>
                        </a:rPr>
                        <m:t>⋅</m:t>
                      </m:r>
                      <m:d>
                        <m:dPr>
                          <m:begChr m:val="["/>
                          <m:endChr m:val="]"/>
                          <m:ctrlPr>
                            <a:rPr lang="en-US" sz="1600" i="1">
                              <a:solidFill>
                                <a:schemeClr val="tx1">
                                  <a:lumMod val="95000"/>
                                  <a:lumOff val="5000"/>
                                </a:schemeClr>
                              </a:solidFill>
                              <a:latin typeface="Cambria Math" panose="02040503050406030204" pitchFamily="18" charset="0"/>
                            </a:rPr>
                          </m:ctrlPr>
                        </m:dPr>
                        <m:e>
                          <m:m>
                            <m:mPr>
                              <m:plcHide m:val="on"/>
                              <m:mcs>
                                <m:mc>
                                  <m:mcPr>
                                    <m:count m:val="2"/>
                                    <m:mcJc m:val="center"/>
                                  </m:mcPr>
                                </m:mc>
                              </m:mcs>
                              <m:ctrlPr>
                                <a:rPr lang="en-US" sz="1600" i="1">
                                  <a:solidFill>
                                    <a:schemeClr val="tx1">
                                      <a:lumMod val="95000"/>
                                      <a:lumOff val="5000"/>
                                    </a:schemeClr>
                                  </a:solidFill>
                                  <a:latin typeface="Cambria Math" panose="02040503050406030204" pitchFamily="18" charset="0"/>
                                </a:rPr>
                              </m:ctrlPr>
                            </m:mPr>
                            <m:mr>
                              <m:e>
                                <m:r>
                                  <a:rPr lang="en-US" sz="1600">
                                    <a:solidFill>
                                      <a:schemeClr val="tx1">
                                        <a:lumMod val="95000"/>
                                        <a:lumOff val="5000"/>
                                      </a:schemeClr>
                                    </a:solidFill>
                                    <a:latin typeface="Cambria Math" panose="02040503050406030204" pitchFamily="18" charset="0"/>
                                  </a:rPr>
                                  <m:t>1</m:t>
                                </m:r>
                              </m:e>
                              <m:e>
                                <m:r>
                                  <a:rPr lang="en-US" sz="1600" i="1">
                                    <a:solidFill>
                                      <a:schemeClr val="tx1">
                                        <a:lumMod val="95000"/>
                                        <a:lumOff val="5000"/>
                                      </a:schemeClr>
                                    </a:solidFill>
                                    <a:latin typeface="Cambria Math" panose="02040503050406030204" pitchFamily="18" charset="0"/>
                                  </a:rPr>
                                  <m:t>−</m:t>
                                </m:r>
                                <m:r>
                                  <a:rPr lang="en-US" sz="1600">
                                    <a:solidFill>
                                      <a:schemeClr val="tx1">
                                        <a:lumMod val="95000"/>
                                        <a:lumOff val="5000"/>
                                      </a:schemeClr>
                                    </a:solidFill>
                                    <a:latin typeface="Cambria Math" panose="02040503050406030204" pitchFamily="18" charset="0"/>
                                  </a:rPr>
                                  <m:t>1</m:t>
                                </m:r>
                              </m:e>
                            </m:mr>
                            <m:mr>
                              <m:e>
                                <m:r>
                                  <a:rPr lang="en-US" sz="1600">
                                    <a:solidFill>
                                      <a:schemeClr val="tx1">
                                        <a:lumMod val="95000"/>
                                        <a:lumOff val="5000"/>
                                      </a:schemeClr>
                                    </a:solidFill>
                                    <a:latin typeface="Cambria Math" panose="02040503050406030204" pitchFamily="18" charset="0"/>
                                  </a:rPr>
                                  <m:t>1</m:t>
                                </m:r>
                              </m:e>
                              <m:e>
                                <m:r>
                                  <a:rPr lang="en-US" sz="1600" i="1">
                                    <a:solidFill>
                                      <a:schemeClr val="tx1">
                                        <a:lumMod val="95000"/>
                                        <a:lumOff val="5000"/>
                                      </a:schemeClr>
                                    </a:solidFill>
                                    <a:latin typeface="Cambria Math" panose="02040503050406030204" pitchFamily="18" charset="0"/>
                                  </a:rPr>
                                  <m:t>−</m:t>
                                </m:r>
                                <m:r>
                                  <a:rPr lang="en-US" sz="1600">
                                    <a:solidFill>
                                      <a:schemeClr val="tx1">
                                        <a:lumMod val="95000"/>
                                        <a:lumOff val="5000"/>
                                      </a:schemeClr>
                                    </a:solidFill>
                                    <a:latin typeface="Cambria Math" panose="02040503050406030204" pitchFamily="18" charset="0"/>
                                  </a:rPr>
                                  <m:t>1</m:t>
                                </m:r>
                              </m:e>
                            </m:mr>
                          </m:m>
                        </m:e>
                      </m:d>
                    </m:oMath>
                  </m:oMathPara>
                </a14:m>
                <a:endParaRPr lang="en-US" sz="1600" dirty="0">
                  <a:solidFill>
                    <a:schemeClr val="tx1">
                      <a:lumMod val="95000"/>
                      <a:lumOff val="5000"/>
                    </a:schemeClr>
                  </a:solidFill>
                </a:endParaRPr>
              </a:p>
              <a:p>
                <a:endParaRPr lang="en-US" sz="1600" dirty="0">
                  <a:solidFill>
                    <a:schemeClr val="tx1">
                      <a:lumMod val="95000"/>
                      <a:lumOff val="5000"/>
                    </a:schemeClr>
                  </a:solidFill>
                </a:endParaRPr>
              </a:p>
            </p:txBody>
          </p:sp>
        </mc:Choice>
        <mc:Fallback xmlns="">
          <p:sp>
            <p:nvSpPr>
              <p:cNvPr id="32" name="TextBox 31">
                <a:extLst>
                  <a:ext uri="{FF2B5EF4-FFF2-40B4-BE49-F238E27FC236}">
                    <a16:creationId xmlns:a16="http://schemas.microsoft.com/office/drawing/2014/main" id="{2B25161A-17C9-8F8B-52C8-EC53506FA278}"/>
                  </a:ext>
                </a:extLst>
              </p:cNvPr>
              <p:cNvSpPr txBox="1">
                <a:spLocks noRot="1" noChangeAspect="1" noMove="1" noResize="1" noEditPoints="1" noAdjustHandles="1" noChangeArrowheads="1" noChangeShapeType="1" noTextEdit="1"/>
              </p:cNvSpPr>
              <p:nvPr/>
            </p:nvSpPr>
            <p:spPr>
              <a:xfrm>
                <a:off x="1663723" y="3320645"/>
                <a:ext cx="2163484" cy="84260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D7949AF-81B7-6AFC-6B76-768C54DCA9BE}"/>
                  </a:ext>
                </a:extLst>
              </p:cNvPr>
              <p:cNvSpPr txBox="1"/>
              <p:nvPr/>
            </p:nvSpPr>
            <p:spPr>
              <a:xfrm>
                <a:off x="582561" y="1519164"/>
                <a:ext cx="4572000" cy="5965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0</m:t>
                          </m:r>
                        </m:sub>
                      </m:sSub>
                      <m:r>
                        <a:rPr lang="en-US" sz="1600" i="0">
                          <a:solidFill>
                            <a:schemeClr val="tx1"/>
                          </a:solidFill>
                          <a:latin typeface="Cambria Math" panose="02040503050406030204" pitchFamily="18" charset="0"/>
                        </a:rPr>
                        <m:t>=</m:t>
                      </m:r>
                      <m:r>
                        <a:rPr lang="en-US" sz="1600" b="0" i="0" smtClean="0">
                          <a:solidFill>
                            <a:schemeClr val="tx1"/>
                          </a:solidFill>
                          <a:latin typeface="Cambria Math" panose="02040503050406030204" pitchFamily="18" charset="0"/>
                        </a:rPr>
                        <m:t> </m:t>
                      </m:r>
                      <m:f>
                        <m:fPr>
                          <m:ctrlPr>
                            <a:rPr lang="en-US" sz="1600" i="1">
                              <a:solidFill>
                                <a:schemeClr val="tx1"/>
                              </a:solidFill>
                              <a:latin typeface="Cambria Math" panose="02040503050406030204" pitchFamily="18" charset="0"/>
                            </a:rPr>
                          </m:ctrlPr>
                        </m:fPr>
                        <m:num>
                          <m:r>
                            <a:rPr lang="en-US" sz="1600" i="0">
                              <a:solidFill>
                                <a:schemeClr val="tx1"/>
                              </a:solidFill>
                              <a:latin typeface="Cambria Math" panose="02040503050406030204" pitchFamily="18" charset="0"/>
                            </a:rPr>
                            <m:t>1</m:t>
                          </m:r>
                        </m:num>
                        <m:den>
                          <m:r>
                            <a:rPr lang="en-US" sz="1600" i="0">
                              <a:solidFill>
                                <a:schemeClr val="tx1"/>
                              </a:solidFill>
                              <a:latin typeface="Cambria Math" panose="02040503050406030204" pitchFamily="18" charset="0"/>
                            </a:rPr>
                            <m:t>2⋅</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𝑛</m:t>
                              </m:r>
                            </m:e>
                            <m:sub>
                              <m:r>
                                <a:rPr lang="en-US" sz="1600" i="1">
                                  <a:solidFill>
                                    <a:schemeClr val="tx1"/>
                                  </a:solidFill>
                                  <a:latin typeface="Cambria Math" panose="02040503050406030204" pitchFamily="18" charset="0"/>
                                </a:rPr>
                                <m:t>𝑡</m:t>
                              </m:r>
                            </m:sub>
                          </m:sSub>
                        </m:den>
                      </m:f>
                      <m:r>
                        <a:rPr lang="en-US" sz="1600" i="0">
                          <a:solidFill>
                            <a:schemeClr val="tx1"/>
                          </a:solidFill>
                          <a:latin typeface="Cambria Math" panose="02040503050406030204" pitchFamily="18" charset="0"/>
                        </a:rPr>
                        <m:t>⋅</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1</m:t>
                              </m:r>
                            </m:sub>
                          </m:sSub>
                          <m:r>
                            <a:rPr lang="en-US" sz="1600" i="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2</m:t>
                              </m:r>
                            </m:sub>
                          </m:sSub>
                        </m:e>
                      </m:d>
                    </m:oMath>
                  </m:oMathPara>
                </a14:m>
                <a:endParaRPr lang="en-US" sz="1600" dirty="0">
                  <a:solidFill>
                    <a:schemeClr val="tx1"/>
                  </a:solidFill>
                </a:endParaRPr>
              </a:p>
            </p:txBody>
          </p:sp>
        </mc:Choice>
        <mc:Fallback xmlns="">
          <p:sp>
            <p:nvSpPr>
              <p:cNvPr id="3" name="TextBox 2">
                <a:extLst>
                  <a:ext uri="{FF2B5EF4-FFF2-40B4-BE49-F238E27FC236}">
                    <a16:creationId xmlns:a16="http://schemas.microsoft.com/office/drawing/2014/main" id="{CD7949AF-81B7-6AFC-6B76-768C54DCA9BE}"/>
                  </a:ext>
                </a:extLst>
              </p:cNvPr>
              <p:cNvSpPr txBox="1">
                <a:spLocks noRot="1" noChangeAspect="1" noMove="1" noResize="1" noEditPoints="1" noAdjustHandles="1" noChangeArrowheads="1" noChangeShapeType="1" noTextEdit="1"/>
              </p:cNvSpPr>
              <p:nvPr/>
            </p:nvSpPr>
            <p:spPr>
              <a:xfrm>
                <a:off x="582561" y="1519164"/>
                <a:ext cx="4572000" cy="5965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694E54-1AB9-7C6D-E86C-BA74DE49D2B3}"/>
                  </a:ext>
                </a:extLst>
              </p:cNvPr>
              <p:cNvSpPr txBox="1"/>
              <p:nvPr/>
            </p:nvSpPr>
            <p:spPr>
              <a:xfrm>
                <a:off x="748481" y="2082211"/>
                <a:ext cx="4572000" cy="5965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0</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0</m:t>
                                    </m:r>
                                  </m:sub>
                                </m:sSub>
                              </m:e>
                            </m:mr>
                          </m:m>
                        </m:e>
                      </m:d>
                      <m:r>
                        <a:rPr lang="en-US" sz="1600" i="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 </m:t>
                      </m:r>
                      <m:f>
                        <m:fPr>
                          <m:ctrlPr>
                            <a:rPr lang="en-US" sz="1600" i="1">
                              <a:solidFill>
                                <a:schemeClr val="tx1"/>
                              </a:solidFill>
                              <a:latin typeface="Cambria Math" panose="02040503050406030204" pitchFamily="18" charset="0"/>
                            </a:rPr>
                          </m:ctrlPr>
                        </m:fPr>
                        <m:num>
                          <m:r>
                            <a:rPr lang="en-US" sz="1600" i="0">
                              <a:solidFill>
                                <a:schemeClr val="tx1"/>
                              </a:solidFill>
                              <a:latin typeface="Cambria Math" panose="02040503050406030204" pitchFamily="18" charset="0"/>
                            </a:rPr>
                            <m:t>1</m:t>
                          </m:r>
                        </m:num>
                        <m:den>
                          <m:r>
                            <a:rPr lang="en-US" sz="1600" i="0">
                              <a:solidFill>
                                <a:schemeClr val="tx1"/>
                              </a:solidFill>
                              <a:latin typeface="Cambria Math" panose="02040503050406030204" pitchFamily="18" charset="0"/>
                            </a:rPr>
                            <m:t>2⋅</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𝑛</m:t>
                              </m:r>
                            </m:e>
                            <m:sub>
                              <m:r>
                                <a:rPr lang="en-US" sz="1600" i="1">
                                  <a:solidFill>
                                    <a:schemeClr val="tx1"/>
                                  </a:solidFill>
                                  <a:latin typeface="Cambria Math" panose="02040503050406030204" pitchFamily="18" charset="0"/>
                                </a:rPr>
                                <m:t>𝑡</m:t>
                              </m:r>
                            </m:sub>
                          </m:sSub>
                        </m:den>
                      </m:f>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2"/>
                                    <m:mcJc m:val="center"/>
                                  </m:mcPr>
                                </m:mc>
                              </m:mcs>
                              <m:ctrlPr>
                                <a:rPr lang="en-US" sz="1600" i="1">
                                  <a:solidFill>
                                    <a:schemeClr val="tx1"/>
                                  </a:solidFill>
                                  <a:latin typeface="Cambria Math" panose="02040503050406030204" pitchFamily="18" charset="0"/>
                                </a:rPr>
                              </m:ctrlPr>
                            </m:mPr>
                            <m:mr>
                              <m:e>
                                <m:r>
                                  <a:rPr lang="en-US" sz="1600" i="0">
                                    <a:solidFill>
                                      <a:schemeClr val="tx1"/>
                                    </a:solidFill>
                                    <a:latin typeface="Cambria Math" panose="02040503050406030204" pitchFamily="18" charset="0"/>
                                  </a:rPr>
                                  <m:t>1</m:t>
                                </m:r>
                              </m:e>
                              <m:e>
                                <m:r>
                                  <a:rPr lang="en-US" sz="1600" i="0">
                                    <a:solidFill>
                                      <a:schemeClr val="tx1"/>
                                    </a:solidFill>
                                    <a:latin typeface="Cambria Math" panose="02040503050406030204" pitchFamily="18" charset="0"/>
                                  </a:rPr>
                                  <m:t>−1</m:t>
                                </m:r>
                              </m:e>
                            </m:mr>
                            <m:mr>
                              <m:e>
                                <m:r>
                                  <a:rPr lang="en-US" sz="1600" i="0">
                                    <a:solidFill>
                                      <a:schemeClr val="tx1"/>
                                    </a:solidFill>
                                    <a:latin typeface="Cambria Math" panose="02040503050406030204" pitchFamily="18" charset="0"/>
                                  </a:rPr>
                                  <m:t>1</m:t>
                                </m:r>
                              </m:e>
                              <m:e>
                                <m:r>
                                  <a:rPr lang="en-US" sz="1600" i="0">
                                    <a:solidFill>
                                      <a:schemeClr val="tx1"/>
                                    </a:solidFill>
                                    <a:latin typeface="Cambria Math" panose="02040503050406030204" pitchFamily="18" charset="0"/>
                                  </a:rPr>
                                  <m:t>−1</m:t>
                                </m:r>
                              </m:e>
                            </m:mr>
                          </m:m>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1</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2</m:t>
                                    </m:r>
                                  </m:sub>
                                </m:sSub>
                              </m:e>
                            </m:mr>
                          </m:m>
                        </m:e>
                      </m:d>
                    </m:oMath>
                  </m:oMathPara>
                </a14:m>
                <a:endParaRPr lang="en-US" sz="1600" dirty="0">
                  <a:solidFill>
                    <a:schemeClr val="tx1"/>
                  </a:solidFill>
                </a:endParaRPr>
              </a:p>
            </p:txBody>
          </p:sp>
        </mc:Choice>
        <mc:Fallback xmlns="">
          <p:sp>
            <p:nvSpPr>
              <p:cNvPr id="6" name="TextBox 5">
                <a:extLst>
                  <a:ext uri="{FF2B5EF4-FFF2-40B4-BE49-F238E27FC236}">
                    <a16:creationId xmlns:a16="http://schemas.microsoft.com/office/drawing/2014/main" id="{31694E54-1AB9-7C6D-E86C-BA74DE49D2B3}"/>
                  </a:ext>
                </a:extLst>
              </p:cNvPr>
              <p:cNvSpPr txBox="1">
                <a:spLocks noRot="1" noChangeAspect="1" noMove="1" noResize="1" noEditPoints="1" noAdjustHandles="1" noChangeArrowheads="1" noChangeShapeType="1" noTextEdit="1"/>
              </p:cNvSpPr>
              <p:nvPr/>
            </p:nvSpPr>
            <p:spPr>
              <a:xfrm>
                <a:off x="748481" y="2082211"/>
                <a:ext cx="4572000" cy="5965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4CB35D-E171-4806-392A-382BE2D85875}"/>
                  </a:ext>
                </a:extLst>
              </p:cNvPr>
              <p:cNvSpPr txBox="1"/>
              <p:nvPr/>
            </p:nvSpPr>
            <p:spPr>
              <a:xfrm>
                <a:off x="1604728" y="2777500"/>
                <a:ext cx="180298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00</m:t>
                              </m:r>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𝑎𝑖</m:t>
                          </m:r>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12</m:t>
                              </m:r>
                            </m:sub>
                          </m:sSub>
                        </m:e>
                      </m:d>
                    </m:oMath>
                  </m:oMathPara>
                </a14:m>
                <a:endParaRPr lang="en-US" sz="1600" dirty="0">
                  <a:solidFill>
                    <a:schemeClr val="tx1"/>
                  </a:solidFill>
                </a:endParaRPr>
              </a:p>
            </p:txBody>
          </p:sp>
        </mc:Choice>
        <mc:Fallback xmlns="">
          <p:sp>
            <p:nvSpPr>
              <p:cNvPr id="9" name="TextBox 8">
                <a:extLst>
                  <a:ext uri="{FF2B5EF4-FFF2-40B4-BE49-F238E27FC236}">
                    <a16:creationId xmlns:a16="http://schemas.microsoft.com/office/drawing/2014/main" id="{774CB35D-E171-4806-392A-382BE2D85875}"/>
                  </a:ext>
                </a:extLst>
              </p:cNvPr>
              <p:cNvSpPr txBox="1">
                <a:spLocks noRot="1" noChangeAspect="1" noMove="1" noResize="1" noEditPoints="1" noAdjustHandles="1" noChangeArrowheads="1" noChangeShapeType="1" noTextEdit="1"/>
              </p:cNvSpPr>
              <p:nvPr/>
            </p:nvSpPr>
            <p:spPr>
              <a:xfrm>
                <a:off x="1604728" y="2777500"/>
                <a:ext cx="1802989" cy="338554"/>
              </a:xfrm>
              <a:prstGeom prst="rect">
                <a:avLst/>
              </a:prstGeom>
              <a:blipFill>
                <a:blip r:embed="rId6"/>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87E12F2B-5EFD-1818-CD70-59C124BB7E72}"/>
              </a:ext>
            </a:extLst>
          </p:cNvPr>
          <p:cNvSpPr txBox="1"/>
          <p:nvPr/>
        </p:nvSpPr>
        <p:spPr>
          <a:xfrm>
            <a:off x="748481" y="4040137"/>
            <a:ext cx="4959145" cy="246221"/>
          </a:xfrm>
          <a:prstGeom prst="rect">
            <a:avLst/>
          </a:prstGeom>
          <a:noFill/>
        </p:spPr>
        <p:txBody>
          <a:bodyPr wrap="square">
            <a:spAutoFit/>
          </a:bodyPr>
          <a:lstStyle/>
          <a:p>
            <a:pPr marL="0" marR="0">
              <a:lnSpc>
                <a:spcPts val="1200"/>
              </a:lnSpc>
              <a:spcBef>
                <a:spcPts val="0"/>
              </a:spcBef>
              <a:spcAft>
                <a:spcPts val="1200"/>
              </a:spcAft>
            </a:pPr>
            <a:r>
              <a:rPr lang="en-US" sz="1200" dirty="0"/>
              <a:t>The </a:t>
            </a:r>
            <a:r>
              <a:rPr lang="en-US" sz="1200" dirty="0">
                <a:solidFill>
                  <a:srgbClr val="FF0000"/>
                </a:solidFill>
              </a:rPr>
              <a:t>source voltage </a:t>
            </a:r>
            <a:r>
              <a:rPr lang="en-US" sz="1200" dirty="0"/>
              <a:t>as a function of the ideal primary voltage is,</a:t>
            </a:r>
          </a:p>
        </p:txBody>
      </p:sp>
      <p:sp>
        <p:nvSpPr>
          <p:cNvPr id="11" name="TextBox 10">
            <a:extLst>
              <a:ext uri="{FF2B5EF4-FFF2-40B4-BE49-F238E27FC236}">
                <a16:creationId xmlns:a16="http://schemas.microsoft.com/office/drawing/2014/main" id="{56EF4E68-C0CD-9566-3CF4-47E3B17FE5A6}"/>
              </a:ext>
            </a:extLst>
          </p:cNvPr>
          <p:cNvSpPr txBox="1"/>
          <p:nvPr/>
        </p:nvSpPr>
        <p:spPr>
          <a:xfrm>
            <a:off x="4359442" y="2772837"/>
            <a:ext cx="425116" cy="338554"/>
          </a:xfrm>
          <a:prstGeom prst="rect">
            <a:avLst/>
          </a:prstGeom>
          <a:noFill/>
        </p:spPr>
        <p:txBody>
          <a:bodyPr wrap="none" rtlCol="0">
            <a:spAutoFit/>
          </a:bodyPr>
          <a:lstStyle/>
          <a:p>
            <a:r>
              <a:rPr lang="en-US" sz="1600" dirty="0"/>
              <a:t>(4)</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80CE0F-5357-8706-05F8-645AB292A78E}"/>
                  </a:ext>
                </a:extLst>
              </p:cNvPr>
              <p:cNvSpPr txBox="1"/>
              <p:nvPr/>
            </p:nvSpPr>
            <p:spPr>
              <a:xfrm>
                <a:off x="1155905" y="4429522"/>
                <a:ext cx="3711063" cy="5514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𝑠</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𝑠</m:t>
                                    </m:r>
                                  </m:sub>
                                </m:sSub>
                              </m:e>
                            </m:mr>
                          </m:m>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𝐸</m:t>
                                    </m:r>
                                  </m:e>
                                  <m:sub>
                                    <m:r>
                                      <a:rPr lang="en-US" sz="1600" i="0">
                                        <a:solidFill>
                                          <a:schemeClr val="tx1"/>
                                        </a:solidFill>
                                        <a:latin typeface="Cambria Math" panose="02040503050406030204" pitchFamily="18" charset="0"/>
                                      </a:rPr>
                                      <m:t>0</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𝐸</m:t>
                                    </m:r>
                                  </m:e>
                                  <m:sub>
                                    <m:r>
                                      <a:rPr lang="en-US" sz="1600" i="0">
                                        <a:solidFill>
                                          <a:schemeClr val="tx1"/>
                                        </a:solidFill>
                                        <a:latin typeface="Cambria Math" panose="02040503050406030204" pitchFamily="18" charset="0"/>
                                      </a:rPr>
                                      <m:t>0</m:t>
                                    </m:r>
                                  </m:sub>
                                </m:sSub>
                              </m:e>
                            </m:mr>
                          </m:m>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2"/>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𝑍</m:t>
                                    </m:r>
                                  </m:e>
                                  <m:sub>
                                    <m:r>
                                      <a:rPr lang="en-US" sz="1600" i="0">
                                        <a:solidFill>
                                          <a:schemeClr val="tx1"/>
                                        </a:solidFill>
                                        <a:latin typeface="Cambria Math" panose="02040503050406030204" pitchFamily="18" charset="0"/>
                                      </a:rPr>
                                      <m:t>0</m:t>
                                    </m:r>
                                  </m:sub>
                                </m:sSub>
                              </m:e>
                              <m:e>
                                <m:r>
                                  <a:rPr lang="en-US" sz="1600" i="0">
                                    <a:solidFill>
                                      <a:schemeClr val="tx1"/>
                                    </a:solidFill>
                                    <a:latin typeface="Cambria Math" panose="02040503050406030204" pitchFamily="18" charset="0"/>
                                  </a:rPr>
                                  <m:t>0</m:t>
                                </m:r>
                              </m:e>
                            </m:mr>
                            <m:mr>
                              <m:e>
                                <m:r>
                                  <a:rPr lang="en-US" sz="1600" i="0">
                                    <a:solidFill>
                                      <a:schemeClr val="tx1"/>
                                    </a:solidFill>
                                    <a:latin typeface="Cambria Math" panose="02040503050406030204" pitchFamily="18" charset="0"/>
                                  </a:rPr>
                                  <m:t>0</m:t>
                                </m:r>
                              </m:e>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𝑍</m:t>
                                    </m:r>
                                  </m:e>
                                  <m:sub>
                                    <m:r>
                                      <a:rPr lang="en-US" sz="1600" i="0">
                                        <a:solidFill>
                                          <a:schemeClr val="tx1"/>
                                        </a:solidFill>
                                        <a:latin typeface="Cambria Math" panose="02040503050406030204" pitchFamily="18" charset="0"/>
                                      </a:rPr>
                                      <m:t>0</m:t>
                                    </m:r>
                                  </m:sub>
                                </m:sSub>
                              </m:e>
                            </m:mr>
                          </m:m>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m>
                            <m:mPr>
                              <m:plcHide m:val="on"/>
                              <m:mcs>
                                <m:mc>
                                  <m:mcPr>
                                    <m:count m:val="1"/>
                                    <m:mcJc m:val="center"/>
                                  </m:mcPr>
                                </m:mc>
                              </m:mcs>
                              <m:ctrlPr>
                                <a:rPr lang="en-US" sz="1600" i="1">
                                  <a:solidFill>
                                    <a:schemeClr val="tx1"/>
                                  </a:solidFill>
                                  <a:latin typeface="Cambria Math" panose="02040503050406030204" pitchFamily="18" charset="0"/>
                                </a:rPr>
                              </m:ctrlPr>
                            </m:mP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0</m:t>
                                    </m:r>
                                  </m:sub>
                                </m:sSub>
                              </m:e>
                            </m:mr>
                            <m:m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0</m:t>
                                    </m:r>
                                  </m:sub>
                                </m:sSub>
                              </m:e>
                            </m:mr>
                          </m:m>
                        </m:e>
                      </m:d>
                    </m:oMath>
                  </m:oMathPara>
                </a14:m>
                <a:endParaRPr lang="en-US" sz="1600" dirty="0">
                  <a:solidFill>
                    <a:schemeClr val="tx1"/>
                  </a:solidFill>
                </a:endParaRPr>
              </a:p>
            </p:txBody>
          </p:sp>
        </mc:Choice>
        <mc:Fallback xmlns="">
          <p:sp>
            <p:nvSpPr>
              <p:cNvPr id="13" name="TextBox 12">
                <a:extLst>
                  <a:ext uri="{FF2B5EF4-FFF2-40B4-BE49-F238E27FC236}">
                    <a16:creationId xmlns:a16="http://schemas.microsoft.com/office/drawing/2014/main" id="{9680CE0F-5357-8706-05F8-645AB292A78E}"/>
                  </a:ext>
                </a:extLst>
              </p:cNvPr>
              <p:cNvSpPr txBox="1">
                <a:spLocks noRot="1" noChangeAspect="1" noMove="1" noResize="1" noEditPoints="1" noAdjustHandles="1" noChangeArrowheads="1" noChangeShapeType="1" noTextEdit="1"/>
              </p:cNvSpPr>
              <p:nvPr/>
            </p:nvSpPr>
            <p:spPr>
              <a:xfrm>
                <a:off x="1155905" y="4429522"/>
                <a:ext cx="3711063" cy="55143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41219FB-88A1-31EC-0309-E9222AD8D768}"/>
                  </a:ext>
                </a:extLst>
              </p:cNvPr>
              <p:cNvSpPr txBox="1"/>
              <p:nvPr/>
            </p:nvSpPr>
            <p:spPr>
              <a:xfrm>
                <a:off x="1619478" y="5144229"/>
                <a:ext cx="2521974"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𝑠𝑠</m:t>
                              </m:r>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𝐸</m:t>
                              </m:r>
                            </m:e>
                            <m:sub>
                              <m:r>
                                <a:rPr lang="en-US" sz="1600" i="0">
                                  <a:solidFill>
                                    <a:schemeClr val="tx1"/>
                                  </a:solidFill>
                                  <a:latin typeface="Cambria Math" panose="02040503050406030204" pitchFamily="18" charset="0"/>
                                </a:rPr>
                                <m:t>00</m:t>
                              </m:r>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𝑍</m:t>
                              </m:r>
                            </m:e>
                            <m:sub>
                              <m:r>
                                <a:rPr lang="en-US" sz="1600" i="0">
                                  <a:solidFill>
                                    <a:schemeClr val="tx1"/>
                                  </a:solidFill>
                                  <a:latin typeface="Cambria Math" panose="02040503050406030204" pitchFamily="18" charset="0"/>
                                </a:rPr>
                                <m:t>00</m:t>
                              </m:r>
                            </m:sub>
                          </m:sSub>
                        </m:e>
                      </m:d>
                      <m:r>
                        <a:rPr lang="en-US" sz="1600" i="0">
                          <a:solidFill>
                            <a:schemeClr val="tx1"/>
                          </a:solidFill>
                          <a:latin typeface="Cambria Math" panose="02040503050406030204" pitchFamily="18" charset="0"/>
                        </a:rPr>
                        <m:t>⋅</m:t>
                      </m:r>
                      <m:d>
                        <m:dPr>
                          <m:begChr m:val="["/>
                          <m:endChr m:val="]"/>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𝐼</m:t>
                              </m:r>
                            </m:e>
                            <m:sub>
                              <m:r>
                                <a:rPr lang="en-US" sz="1600" i="0">
                                  <a:solidFill>
                                    <a:schemeClr val="tx1"/>
                                  </a:solidFill>
                                  <a:latin typeface="Cambria Math" panose="02040503050406030204" pitchFamily="18" charset="0"/>
                                </a:rPr>
                                <m:t>00</m:t>
                              </m:r>
                            </m:sub>
                          </m:sSub>
                        </m:e>
                      </m:d>
                    </m:oMath>
                  </m:oMathPara>
                </a14:m>
                <a:endParaRPr lang="en-US" sz="1600" dirty="0">
                  <a:solidFill>
                    <a:schemeClr val="tx1"/>
                  </a:solidFill>
                </a:endParaRPr>
              </a:p>
            </p:txBody>
          </p:sp>
        </mc:Choice>
        <mc:Fallback xmlns="">
          <p:sp>
            <p:nvSpPr>
              <p:cNvPr id="19" name="TextBox 18">
                <a:extLst>
                  <a:ext uri="{FF2B5EF4-FFF2-40B4-BE49-F238E27FC236}">
                    <a16:creationId xmlns:a16="http://schemas.microsoft.com/office/drawing/2014/main" id="{341219FB-88A1-31EC-0309-E9222AD8D768}"/>
                  </a:ext>
                </a:extLst>
              </p:cNvPr>
              <p:cNvSpPr txBox="1">
                <a:spLocks noRot="1" noChangeAspect="1" noMove="1" noResize="1" noEditPoints="1" noAdjustHandles="1" noChangeArrowheads="1" noChangeShapeType="1" noTextEdit="1"/>
              </p:cNvSpPr>
              <p:nvPr/>
            </p:nvSpPr>
            <p:spPr>
              <a:xfrm>
                <a:off x="1619478" y="5144229"/>
                <a:ext cx="2521974" cy="338554"/>
              </a:xfrm>
              <a:prstGeom prst="rect">
                <a:avLst/>
              </a:prstGeom>
              <a:blipFill>
                <a:blip r:embed="rId8"/>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44A0125-C5F1-4828-C726-FE2211B7CD34}"/>
              </a:ext>
            </a:extLst>
          </p:cNvPr>
          <p:cNvSpPr txBox="1"/>
          <p:nvPr/>
        </p:nvSpPr>
        <p:spPr>
          <a:xfrm>
            <a:off x="4441852" y="5124119"/>
            <a:ext cx="425116" cy="338554"/>
          </a:xfrm>
          <a:prstGeom prst="rect">
            <a:avLst/>
          </a:prstGeom>
          <a:noFill/>
        </p:spPr>
        <p:txBody>
          <a:bodyPr wrap="none" rtlCol="0">
            <a:spAutoFit/>
          </a:bodyPr>
          <a:lstStyle/>
          <a:p>
            <a:r>
              <a:rPr lang="en-US" sz="1600" dirty="0"/>
              <a:t>(5)</a:t>
            </a:r>
          </a:p>
        </p:txBody>
      </p:sp>
    </p:spTree>
    <p:extLst>
      <p:ext uri="{BB962C8B-B14F-4D97-AF65-F5344CB8AC3E}">
        <p14:creationId xmlns:p14="http://schemas.microsoft.com/office/powerpoint/2010/main" val="28751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rmAutofit fontScale="90000"/>
          </a:bodyPr>
          <a:lstStyle/>
          <a:p>
            <a:pPr>
              <a:lnSpc>
                <a:spcPct val="90000"/>
              </a:lnSpc>
            </a:pPr>
            <a:r>
              <a:rPr lang="en-US" sz="3000" dirty="0"/>
              <a:t>Center- Tapped Single-Phase Transformer Equations</a:t>
            </a:r>
          </a:p>
        </p:txBody>
      </p:sp>
      <p:pic>
        <p:nvPicPr>
          <p:cNvPr id="16" name="Picture 15">
            <a:extLst>
              <a:ext uri="{FF2B5EF4-FFF2-40B4-BE49-F238E27FC236}">
                <a16:creationId xmlns:a16="http://schemas.microsoft.com/office/drawing/2014/main" id="{2F09F6AA-707D-0A2D-32DF-E5B33C7E8951}"/>
              </a:ext>
            </a:extLst>
          </p:cNvPr>
          <p:cNvPicPr>
            <a:picLocks noChangeAspect="1"/>
          </p:cNvPicPr>
          <p:nvPr/>
        </p:nvPicPr>
        <p:blipFill>
          <a:blip r:embed="rId2"/>
          <a:stretch>
            <a:fillRect/>
          </a:stretch>
        </p:blipFill>
        <p:spPr>
          <a:xfrm>
            <a:off x="5486401" y="1399390"/>
            <a:ext cx="3403904" cy="2025322"/>
          </a:xfrm>
          <a:prstGeom prst="rect">
            <a:avLst/>
          </a:prstGeom>
          <a:noFill/>
        </p:spPr>
      </p:pic>
      <p:sp>
        <p:nvSpPr>
          <p:cNvPr id="17" name="TextBox 16">
            <a:extLst>
              <a:ext uri="{FF2B5EF4-FFF2-40B4-BE49-F238E27FC236}">
                <a16:creationId xmlns:a16="http://schemas.microsoft.com/office/drawing/2014/main" id="{C38E004F-A60A-F828-C5C0-3DFD91B425A3}"/>
              </a:ext>
            </a:extLst>
          </p:cNvPr>
          <p:cNvSpPr txBox="1"/>
          <p:nvPr/>
        </p:nvSpPr>
        <p:spPr>
          <a:xfrm>
            <a:off x="5928852" y="3429000"/>
            <a:ext cx="2757948" cy="276999"/>
          </a:xfrm>
          <a:prstGeom prst="rect">
            <a:avLst/>
          </a:prstGeom>
          <a:noFill/>
        </p:spPr>
        <p:txBody>
          <a:bodyPr wrap="square" rtlCol="0">
            <a:spAutoFit/>
          </a:bodyPr>
          <a:lstStyle/>
          <a:p>
            <a:r>
              <a:rPr lang="en-US" sz="1200" dirty="0"/>
              <a:t>Fig. 3 Center tap transformer model</a:t>
            </a:r>
          </a:p>
        </p:txBody>
      </p:sp>
      <p:sp>
        <p:nvSpPr>
          <p:cNvPr id="10" name="TextBox 9">
            <a:extLst>
              <a:ext uri="{FF2B5EF4-FFF2-40B4-BE49-F238E27FC236}">
                <a16:creationId xmlns:a16="http://schemas.microsoft.com/office/drawing/2014/main" id="{87E12F2B-5EFD-1818-CD70-59C124BB7E72}"/>
              </a:ext>
            </a:extLst>
          </p:cNvPr>
          <p:cNvSpPr txBox="1"/>
          <p:nvPr/>
        </p:nvSpPr>
        <p:spPr>
          <a:xfrm>
            <a:off x="514350" y="2819178"/>
            <a:ext cx="641555" cy="246221"/>
          </a:xfrm>
          <a:prstGeom prst="rect">
            <a:avLst/>
          </a:prstGeom>
          <a:noFill/>
        </p:spPr>
        <p:txBody>
          <a:bodyPr wrap="square">
            <a:spAutoFit/>
          </a:bodyPr>
          <a:lstStyle/>
          <a:p>
            <a:pPr marL="0" marR="0">
              <a:lnSpc>
                <a:spcPts val="1200"/>
              </a:lnSpc>
              <a:spcBef>
                <a:spcPts val="0"/>
              </a:spcBef>
              <a:spcAft>
                <a:spcPts val="1200"/>
              </a:spcAft>
            </a:pPr>
            <a:r>
              <a:rPr lang="en-US" sz="1200" dirty="0"/>
              <a:t>where,</a:t>
            </a:r>
          </a:p>
        </p:txBody>
      </p:sp>
      <p:sp>
        <p:nvSpPr>
          <p:cNvPr id="21" name="TextBox 20">
            <a:extLst>
              <a:ext uri="{FF2B5EF4-FFF2-40B4-BE49-F238E27FC236}">
                <a16:creationId xmlns:a16="http://schemas.microsoft.com/office/drawing/2014/main" id="{744A0125-C5F1-4828-C726-FE2211B7CD34}"/>
              </a:ext>
            </a:extLst>
          </p:cNvPr>
          <p:cNvSpPr txBox="1"/>
          <p:nvPr/>
        </p:nvSpPr>
        <p:spPr>
          <a:xfrm>
            <a:off x="4854807" y="2303239"/>
            <a:ext cx="425116" cy="338554"/>
          </a:xfrm>
          <a:prstGeom prst="rect">
            <a:avLst/>
          </a:prstGeom>
          <a:noFill/>
        </p:spPr>
        <p:txBody>
          <a:bodyPr wrap="none" rtlCol="0">
            <a:spAutoFit/>
          </a:bodyPr>
          <a:lstStyle/>
          <a:p>
            <a:r>
              <a:rPr lang="en-US" sz="1600" dirty="0"/>
              <a:t>(7)</a:t>
            </a:r>
          </a:p>
        </p:txBody>
      </p:sp>
      <p:sp>
        <p:nvSpPr>
          <p:cNvPr id="2" name="TextBox 1">
            <a:extLst>
              <a:ext uri="{FF2B5EF4-FFF2-40B4-BE49-F238E27FC236}">
                <a16:creationId xmlns:a16="http://schemas.microsoft.com/office/drawing/2014/main" id="{04C5B6C8-D919-BA66-DAF1-A2E388B3B20A}"/>
              </a:ext>
            </a:extLst>
          </p:cNvPr>
          <p:cNvSpPr txBox="1"/>
          <p:nvPr/>
        </p:nvSpPr>
        <p:spPr>
          <a:xfrm>
            <a:off x="5503736" y="1044145"/>
            <a:ext cx="425116" cy="338554"/>
          </a:xfrm>
          <a:prstGeom prst="rect">
            <a:avLst/>
          </a:prstGeom>
          <a:noFill/>
        </p:spPr>
        <p:txBody>
          <a:bodyPr wrap="none" rtlCol="0">
            <a:spAutoFit/>
          </a:bodyPr>
          <a:lstStyle/>
          <a:p>
            <a:r>
              <a:rPr lang="en-US" sz="1600" dirty="0"/>
              <a:t>(6)</a:t>
            </a:r>
          </a:p>
        </p:txBody>
      </p:sp>
      <p:sp>
        <p:nvSpPr>
          <p:cNvPr id="4" name="TextBox 3">
            <a:extLst>
              <a:ext uri="{FF2B5EF4-FFF2-40B4-BE49-F238E27FC236}">
                <a16:creationId xmlns:a16="http://schemas.microsoft.com/office/drawing/2014/main" id="{9D477A87-3326-F052-526F-144D0BEED43C}"/>
              </a:ext>
            </a:extLst>
          </p:cNvPr>
          <p:cNvSpPr txBox="1"/>
          <p:nvPr/>
        </p:nvSpPr>
        <p:spPr>
          <a:xfrm>
            <a:off x="514350" y="749440"/>
            <a:ext cx="1956005" cy="246221"/>
          </a:xfrm>
          <a:prstGeom prst="rect">
            <a:avLst/>
          </a:prstGeom>
          <a:noFill/>
        </p:spPr>
        <p:txBody>
          <a:bodyPr wrap="square">
            <a:spAutoFit/>
          </a:bodyPr>
          <a:lstStyle/>
          <a:p>
            <a:pPr marL="0" marR="0">
              <a:lnSpc>
                <a:spcPts val="1200"/>
              </a:lnSpc>
              <a:spcBef>
                <a:spcPts val="0"/>
              </a:spcBef>
              <a:spcAft>
                <a:spcPts val="1200"/>
              </a:spcAft>
            </a:pPr>
            <a:r>
              <a:rPr lang="en-US" sz="1200" dirty="0"/>
              <a:t>Substitution of (3) in (5),</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C1E264B-B3A6-E830-392E-061B1131076D}"/>
                  </a:ext>
                </a:extLst>
              </p:cNvPr>
              <p:cNvSpPr txBox="1"/>
              <p:nvPr/>
            </p:nvSpPr>
            <p:spPr>
              <a:xfrm>
                <a:off x="514350" y="1044145"/>
                <a:ext cx="4765573" cy="492443"/>
              </a:xfrm>
              <a:prstGeom prst="rect">
                <a:avLst/>
              </a:prstGeom>
              <a:noFill/>
            </p:spPr>
            <p:txBody>
              <a:bodyPr wrap="square">
                <a:spAutoFit/>
              </a:bodyPr>
              <a:lstStyle/>
              <a:p>
                <a:pPr marL="0" marR="0">
                  <a:spcBef>
                    <a:spcPts val="0"/>
                  </a:spcBef>
                  <a:spcAft>
                    <a:spcPts val="1200"/>
                  </a:spcAft>
                </a:pPr>
                <a14:m>
                  <m:oMathPara xmlns:m="http://schemas.openxmlformats.org/officeDocument/2006/math">
                    <m:oMathParaPr>
                      <m:jc m:val="centerGroup"/>
                    </m:oMathParaPr>
                    <m:oMath xmlns:m="http://schemas.openxmlformats.org/officeDocument/2006/math">
                      <m:d>
                        <m:dPr>
                          <m:begChr m:val="["/>
                          <m:endChr m:val="]"/>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effectLst/>
                                  <a:latin typeface="Cambria Math" panose="02040503050406030204" pitchFamily="18" charset="0"/>
                                  <a:ea typeface="Calibri" panose="020F0502020204030204" pitchFamily="34" charset="0"/>
                                  <a:cs typeface="Times New Roman" panose="02020603050405020304" pitchFamily="18" charset="0"/>
                                </a:rPr>
                                <m:t>𝑠𝑠</m:t>
                              </m:r>
                            </m:sub>
                          </m:sSub>
                        </m:e>
                      </m:d>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𝑎𝑣</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12</m:t>
                              </m:r>
                            </m:sub>
                          </m:sSub>
                        </m:e>
                      </m:d>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𝑎𝑣</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12</m:t>
                              </m:r>
                            </m:sub>
                          </m:sSub>
                        </m:e>
                      </m:d>
                      <m:r>
                        <a:rPr lang="en-US" sz="16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12</m:t>
                              </m:r>
                            </m:sub>
                          </m:sSub>
                        </m:e>
                      </m:d>
                      <m:r>
                        <a:rPr lang="en-US" sz="16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00</m:t>
                              </m:r>
                            </m:sub>
                          </m:sSub>
                        </m:e>
                      </m:d>
                      <m:r>
                        <a:rPr lang="en-US" sz="16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600">
                                  <a:effectLst/>
                                  <a:latin typeface="Cambria Math" panose="02040503050406030204" pitchFamily="18" charset="0"/>
                                  <a:ea typeface="Calibri" panose="020F0502020204030204" pitchFamily="34" charset="0"/>
                                  <a:cs typeface="Times New Roman" panose="02020603050405020304" pitchFamily="18" charset="0"/>
                                </a:rPr>
                                <m:t>00</m:t>
                              </m:r>
                            </m:sub>
                          </m:sSub>
                        </m:e>
                      </m:d>
                    </m:oMath>
                  </m:oMathPara>
                </a14:m>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1C1E264B-B3A6-E830-392E-061B1131076D}"/>
                  </a:ext>
                </a:extLst>
              </p:cNvPr>
              <p:cNvSpPr txBox="1">
                <a:spLocks noRot="1" noChangeAspect="1" noMove="1" noResize="1" noEditPoints="1" noAdjustHandles="1" noChangeArrowheads="1" noChangeShapeType="1" noTextEdit="1"/>
              </p:cNvSpPr>
              <p:nvPr/>
            </p:nvSpPr>
            <p:spPr>
              <a:xfrm>
                <a:off x="514350" y="1044145"/>
                <a:ext cx="4765573" cy="492443"/>
              </a:xfrm>
              <a:prstGeom prst="rect">
                <a:avLst/>
              </a:prstGeom>
              <a:blipFill>
                <a:blip r:embed="rId3"/>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8969DEB6-2E90-6F0A-23C7-2E76F1EFA1DA}"/>
              </a:ext>
            </a:extLst>
          </p:cNvPr>
          <p:cNvSpPr txBox="1"/>
          <p:nvPr/>
        </p:nvSpPr>
        <p:spPr>
          <a:xfrm>
            <a:off x="514350" y="1583506"/>
            <a:ext cx="1956005" cy="246221"/>
          </a:xfrm>
          <a:prstGeom prst="rect">
            <a:avLst/>
          </a:prstGeom>
          <a:noFill/>
        </p:spPr>
        <p:txBody>
          <a:bodyPr wrap="square">
            <a:spAutoFit/>
          </a:bodyPr>
          <a:lstStyle/>
          <a:p>
            <a:pPr marL="0" marR="0">
              <a:lnSpc>
                <a:spcPts val="1200"/>
              </a:lnSpc>
              <a:spcBef>
                <a:spcPts val="0"/>
              </a:spcBef>
              <a:spcAft>
                <a:spcPts val="1200"/>
              </a:spcAft>
            </a:pPr>
            <a:r>
              <a:rPr lang="en-US" sz="1200" dirty="0"/>
              <a:t>Substitution of (4) in (6),</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D6C9DA-5E99-25CA-B2F2-86B28A605C0D}"/>
                  </a:ext>
                </a:extLst>
              </p:cNvPr>
              <p:cNvSpPr txBox="1"/>
              <p:nvPr/>
            </p:nvSpPr>
            <p:spPr>
              <a:xfrm>
                <a:off x="327437" y="1890433"/>
                <a:ext cx="4878744" cy="751360"/>
              </a:xfrm>
              <a:prstGeom prst="rect">
                <a:avLst/>
              </a:prstGeom>
              <a:noFill/>
            </p:spPr>
            <p:txBody>
              <a:bodyPr wrap="square">
                <a:spAutoFit/>
              </a:bodyPr>
              <a:lstStyle/>
              <a:p>
                <a14:m>
                  <m:oMath xmlns:m="http://schemas.openxmlformats.org/officeDocument/2006/math">
                    <m:m>
                      <m:mPr>
                        <m:plcHide m:val="on"/>
                        <m:mcs>
                          <m:mc>
                            <m:mcPr>
                              <m:count m:val="2"/>
                              <m:mcJc m:val="center"/>
                            </m:mcPr>
                          </m:mc>
                        </m:mcs>
                        <m:ctrlPr>
                          <a:rPr lang="en-US" sz="1400" i="1" smtClean="0">
                            <a:solidFill>
                              <a:schemeClr val="tx1"/>
                            </a:solidFill>
                            <a:latin typeface="Cambria Math" panose="02040503050406030204" pitchFamily="18" charset="0"/>
                          </a:rPr>
                        </m:ctrlPr>
                      </m:mPr>
                      <m:mr>
                        <m:e/>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𝑠𝑠</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𝑎𝑣</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𝑎𝑣</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00</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𝑎𝑖</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e>
                      </m:mr>
                      <m:mr>
                        <m:e/>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𝑠𝑠</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𝑎𝑣</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ctrlPr>
                                <a:rPr lang="en-US" sz="1400" i="1">
                                  <a:solidFill>
                                    <a:schemeClr val="tx1"/>
                                  </a:solidFill>
                                  <a:latin typeface="Cambria Math" panose="02040503050406030204" pitchFamily="18" charset="0"/>
                                </a:rPr>
                              </m:ctrlPr>
                            </m:dPr>
                            <m:e>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𝑎𝑣</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00</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𝑎𝑖</m:t>
                                  </m:r>
                                </m:e>
                              </m:d>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r>
                            <a:rPr lang="en-US" sz="1400" b="0" i="1" smtClean="0">
                              <a:solidFill>
                                <a:schemeClr val="tx1"/>
                              </a:solidFill>
                              <a:latin typeface="Cambria Math" panose="02040503050406030204" pitchFamily="18" charset="0"/>
                            </a:rPr>
                            <m:t>        </m:t>
                          </m:r>
                        </m:e>
                      </m:mr>
                      <m:mr>
                        <m:e/>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𝑠𝑠</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𝑎</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𝑏</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r>
                            <a:rPr lang="en-US" sz="1400" b="0" i="1" smtClean="0">
                              <a:solidFill>
                                <a:schemeClr val="tx1"/>
                              </a:solidFill>
                              <a:latin typeface="Cambria Math" panose="02040503050406030204" pitchFamily="18" charset="0"/>
                            </a:rPr>
                            <m:t>                                                    </m:t>
                          </m:r>
                        </m:e>
                      </m:mr>
                    </m:m>
                  </m:oMath>
                </a14:m>
                <a:r>
                  <a:rPr lang="en-US" sz="1400" dirty="0">
                    <a:solidFill>
                      <a:schemeClr val="tx1"/>
                    </a:solidFill>
                  </a:rPr>
                  <a:t>       </a:t>
                </a:r>
              </a:p>
            </p:txBody>
          </p:sp>
        </mc:Choice>
        <mc:Fallback xmlns="">
          <p:sp>
            <p:nvSpPr>
              <p:cNvPr id="20" name="TextBox 19">
                <a:extLst>
                  <a:ext uri="{FF2B5EF4-FFF2-40B4-BE49-F238E27FC236}">
                    <a16:creationId xmlns:a16="http://schemas.microsoft.com/office/drawing/2014/main" id="{DFD6C9DA-5E99-25CA-B2F2-86B28A605C0D}"/>
                  </a:ext>
                </a:extLst>
              </p:cNvPr>
              <p:cNvSpPr txBox="1">
                <a:spLocks noRot="1" noChangeAspect="1" noMove="1" noResize="1" noEditPoints="1" noAdjustHandles="1" noChangeArrowheads="1" noChangeShapeType="1" noTextEdit="1"/>
              </p:cNvSpPr>
              <p:nvPr/>
            </p:nvSpPr>
            <p:spPr>
              <a:xfrm>
                <a:off x="327437" y="1890433"/>
                <a:ext cx="4878744" cy="75136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5DA582D-FEAC-85A5-542C-D106BB2A3C80}"/>
                  </a:ext>
                </a:extLst>
              </p:cNvPr>
              <p:cNvSpPr txBox="1"/>
              <p:nvPr/>
            </p:nvSpPr>
            <p:spPr>
              <a:xfrm>
                <a:off x="613545" y="3072280"/>
                <a:ext cx="2393640" cy="4515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𝑎</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𝑎𝑣</m:t>
                          </m:r>
                        </m:e>
                      </m:d>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0</m:t>
                                </m:r>
                              </m:e>
                            </m:mr>
                            <m:mr>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1</m:t>
                                </m:r>
                              </m:e>
                            </m:mr>
                          </m:m>
                        </m:e>
                      </m:d>
                    </m:oMath>
                  </m:oMathPara>
                </a14:m>
                <a:endParaRPr lang="en-US" sz="1400" dirty="0">
                  <a:solidFill>
                    <a:schemeClr val="tx1"/>
                  </a:solidFill>
                </a:endParaRPr>
              </a:p>
            </p:txBody>
          </p:sp>
        </mc:Choice>
        <mc:Fallback xmlns="">
          <p:sp>
            <p:nvSpPr>
              <p:cNvPr id="23" name="TextBox 22">
                <a:extLst>
                  <a:ext uri="{FF2B5EF4-FFF2-40B4-BE49-F238E27FC236}">
                    <a16:creationId xmlns:a16="http://schemas.microsoft.com/office/drawing/2014/main" id="{C5DA582D-FEAC-85A5-542C-D106BB2A3C80}"/>
                  </a:ext>
                </a:extLst>
              </p:cNvPr>
              <p:cNvSpPr txBox="1">
                <a:spLocks noRot="1" noChangeAspect="1" noMove="1" noResize="1" noEditPoints="1" noAdjustHandles="1" noChangeArrowheads="1" noChangeShapeType="1" noTextEdit="1"/>
              </p:cNvSpPr>
              <p:nvPr/>
            </p:nvSpPr>
            <p:spPr>
              <a:xfrm>
                <a:off x="613545" y="3072280"/>
                <a:ext cx="2393640" cy="451598"/>
              </a:xfrm>
              <a:prstGeom prst="rect">
                <a:avLst/>
              </a:prstGeom>
              <a:blipFill>
                <a:blip r:embed="rId5"/>
                <a:stretch>
                  <a:fillRect b="-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B32704C-836B-FC09-D809-910729BB0078}"/>
                  </a:ext>
                </a:extLst>
              </p:cNvPr>
              <p:cNvSpPr txBox="1"/>
              <p:nvPr/>
            </p:nvSpPr>
            <p:spPr>
              <a:xfrm>
                <a:off x="457200" y="3544317"/>
                <a:ext cx="299243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𝑏</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𝑎𝑣</m:t>
                          </m:r>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00</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𝑎𝑖</m:t>
                          </m:r>
                        </m:e>
                      </m:d>
                    </m:oMath>
                  </m:oMathPara>
                </a14:m>
                <a:endParaRPr lang="en-US" sz="1400" dirty="0">
                  <a:solidFill>
                    <a:schemeClr val="tx1"/>
                  </a:solidFill>
                </a:endParaRPr>
              </a:p>
            </p:txBody>
          </p:sp>
        </mc:Choice>
        <mc:Fallback xmlns="">
          <p:sp>
            <p:nvSpPr>
              <p:cNvPr id="25" name="TextBox 24">
                <a:extLst>
                  <a:ext uri="{FF2B5EF4-FFF2-40B4-BE49-F238E27FC236}">
                    <a16:creationId xmlns:a16="http://schemas.microsoft.com/office/drawing/2014/main" id="{0B32704C-836B-FC09-D809-910729BB0078}"/>
                  </a:ext>
                </a:extLst>
              </p:cNvPr>
              <p:cNvSpPr txBox="1">
                <a:spLocks noRot="1" noChangeAspect="1" noMove="1" noResize="1" noEditPoints="1" noAdjustHandles="1" noChangeArrowheads="1" noChangeShapeType="1" noTextEdit="1"/>
              </p:cNvSpPr>
              <p:nvPr/>
            </p:nvSpPr>
            <p:spPr>
              <a:xfrm>
                <a:off x="457200" y="3544317"/>
                <a:ext cx="2992436"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F751E12-21BF-F58F-5E8B-D2A5840D26F3}"/>
                  </a:ext>
                </a:extLst>
              </p:cNvPr>
              <p:cNvSpPr txBox="1"/>
              <p:nvPr/>
            </p:nvSpPr>
            <p:spPr>
              <a:xfrm>
                <a:off x="168120" y="3899795"/>
                <a:ext cx="5678129" cy="1048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𝑏</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1</m:t>
                                    </m:r>
                                  </m:sub>
                                </m:sSub>
                                <m:r>
                                  <a:rPr lang="en-US" sz="1400" i="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2</m:t>
                                        </m:r>
                                      </m:sup>
                                    </m:sSup>
                                  </m:den>
                                </m:f>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m:t>
                                    </m:r>
                                  </m:sub>
                                </m:sSub>
                              </m:e>
                              <m:e>
                                <m:r>
                                  <a:rPr lang="en-US" sz="1400" i="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2</m:t>
                                        </m:r>
                                      </m:sup>
                                    </m:sSup>
                                  </m:den>
                                </m:f>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m:t>
                                    </m:r>
                                  </m:sub>
                                </m:sSub>
                              </m:e>
                            </m:mr>
                            <m:mr>
                              <m:e>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𝑙</m:t>
                                                </m:r>
                                              </m:sub>
                                            </m:sSub>
                                          </m:e>
                                        </m:d>
                                      </m:e>
                                      <m:sup>
                                        <m:r>
                                          <a:rPr lang="en-US" sz="1400" i="0">
                                            <a:solidFill>
                                              <a:schemeClr val="tx1"/>
                                            </a:solidFill>
                                            <a:latin typeface="Cambria Math" panose="02040503050406030204" pitchFamily="18" charset="0"/>
                                          </a:rPr>
                                          <m:t>2</m:t>
                                        </m:r>
                                      </m:sup>
                                    </m:sSup>
                                  </m:den>
                                </m:f>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m:t>
                                    </m:r>
                                  </m:sub>
                                </m:sSub>
                              </m:e>
                              <m:e>
                                <m:r>
                                  <a:rPr lang="en-US" sz="1400" i="0">
                                    <a:solidFill>
                                      <a:schemeClr val="tx1"/>
                                    </a:solidFill>
                                    <a:latin typeface="Cambria Math" panose="02040503050406030204" pitchFamily="18" charset="0"/>
                                  </a:rPr>
                                  <m:t>−</m:t>
                                </m:r>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2</m:t>
                                        </m:r>
                                      </m:sub>
                                    </m:sSub>
                                    <m:r>
                                      <a:rPr lang="en-US" sz="1400" i="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2</m:t>
                                            </m:r>
                                          </m:sup>
                                        </m:sSup>
                                      </m:den>
                                    </m:f>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m:t>
                                        </m:r>
                                      </m:sub>
                                    </m:sSub>
                                  </m:e>
                                </m:d>
                              </m:e>
                            </m:mr>
                          </m:m>
                        </m:e>
                      </m:d>
                    </m:oMath>
                  </m:oMathPara>
                </a14:m>
                <a:endParaRPr lang="en-US" sz="1400" dirty="0">
                  <a:solidFill>
                    <a:schemeClr val="tx1"/>
                  </a:solidFill>
                </a:endParaRPr>
              </a:p>
            </p:txBody>
          </p:sp>
        </mc:Choice>
        <mc:Fallback xmlns="">
          <p:sp>
            <p:nvSpPr>
              <p:cNvPr id="27" name="TextBox 26">
                <a:extLst>
                  <a:ext uri="{FF2B5EF4-FFF2-40B4-BE49-F238E27FC236}">
                    <a16:creationId xmlns:a16="http://schemas.microsoft.com/office/drawing/2014/main" id="{8F751E12-21BF-F58F-5E8B-D2A5840D26F3}"/>
                  </a:ext>
                </a:extLst>
              </p:cNvPr>
              <p:cNvSpPr txBox="1">
                <a:spLocks noRot="1" noChangeAspect="1" noMove="1" noResize="1" noEditPoints="1" noAdjustHandles="1" noChangeArrowheads="1" noChangeShapeType="1" noTextEdit="1"/>
              </p:cNvSpPr>
              <p:nvPr/>
            </p:nvSpPr>
            <p:spPr>
              <a:xfrm>
                <a:off x="168120" y="3899795"/>
                <a:ext cx="5678129" cy="1048429"/>
              </a:xfrm>
              <a:prstGeom prst="rect">
                <a:avLst/>
              </a:prstGeom>
              <a:blipFill>
                <a:blip r:embed="rId7"/>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A78841A2-A13A-C30B-9465-5EC4201368F5}"/>
              </a:ext>
            </a:extLst>
          </p:cNvPr>
          <p:cNvSpPr txBox="1"/>
          <p:nvPr/>
        </p:nvSpPr>
        <p:spPr>
          <a:xfrm>
            <a:off x="457200" y="5008596"/>
            <a:ext cx="8075664" cy="954107"/>
          </a:xfrm>
          <a:prstGeom prst="rect">
            <a:avLst/>
          </a:prstGeom>
          <a:noFill/>
        </p:spPr>
        <p:txBody>
          <a:bodyPr wrap="square">
            <a:spAutoFit/>
          </a:bodyPr>
          <a:lstStyle/>
          <a:p>
            <a:pPr marL="285750" indent="-285750" algn="just">
              <a:buClr>
                <a:srgbClr val="C0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Eq. (7) is the backward sweep voltage equation for the single-phase center tapped transformer when the secondary voltages and currents are known.</a:t>
            </a:r>
          </a:p>
          <a:p>
            <a:pPr marL="285750" indent="-285750" algn="just">
              <a:buClr>
                <a:srgbClr val="C00000"/>
              </a:buClr>
              <a:buFont typeface="Arial" panose="020B0604020202020204" pitchFamily="34" charset="0"/>
              <a:buChar char="•"/>
            </a:pPr>
            <a:r>
              <a:rPr lang="en-US" sz="1400" dirty="0">
                <a:latin typeface="+mn-lt"/>
                <a:cs typeface="Times New Roman" panose="02020603050405020304" pitchFamily="18" charset="0"/>
              </a:rPr>
              <a:t>Also, Eq. (7) is used to compute the primary source voltage when the secondary terminal voltages and the secondary currents are known.</a:t>
            </a:r>
            <a:endParaRPr lang="en-US" sz="1400" dirty="0">
              <a:latin typeface="+mn-lt"/>
            </a:endParaRPr>
          </a:p>
        </p:txBody>
      </p:sp>
    </p:spTree>
    <p:extLst>
      <p:ext uri="{BB962C8B-B14F-4D97-AF65-F5344CB8AC3E}">
        <p14:creationId xmlns:p14="http://schemas.microsoft.com/office/powerpoint/2010/main" val="58422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rmAutofit fontScale="90000"/>
          </a:bodyPr>
          <a:lstStyle/>
          <a:p>
            <a:pPr>
              <a:lnSpc>
                <a:spcPct val="90000"/>
              </a:lnSpc>
            </a:pPr>
            <a:r>
              <a:rPr lang="en-US" sz="3000" dirty="0"/>
              <a:t>Center- Tapped Single-Phase Transformer Equations</a:t>
            </a:r>
          </a:p>
        </p:txBody>
      </p:sp>
      <p:pic>
        <p:nvPicPr>
          <p:cNvPr id="16" name="Picture 15">
            <a:extLst>
              <a:ext uri="{FF2B5EF4-FFF2-40B4-BE49-F238E27FC236}">
                <a16:creationId xmlns:a16="http://schemas.microsoft.com/office/drawing/2014/main" id="{2F09F6AA-707D-0A2D-32DF-E5B33C7E8951}"/>
              </a:ext>
            </a:extLst>
          </p:cNvPr>
          <p:cNvPicPr>
            <a:picLocks noChangeAspect="1"/>
          </p:cNvPicPr>
          <p:nvPr/>
        </p:nvPicPr>
        <p:blipFill>
          <a:blip r:embed="rId2"/>
          <a:stretch>
            <a:fillRect/>
          </a:stretch>
        </p:blipFill>
        <p:spPr>
          <a:xfrm>
            <a:off x="5486401" y="1399390"/>
            <a:ext cx="3403904" cy="2025322"/>
          </a:xfrm>
          <a:prstGeom prst="rect">
            <a:avLst/>
          </a:prstGeom>
          <a:noFill/>
        </p:spPr>
      </p:pic>
      <p:sp>
        <p:nvSpPr>
          <p:cNvPr id="17" name="TextBox 16">
            <a:extLst>
              <a:ext uri="{FF2B5EF4-FFF2-40B4-BE49-F238E27FC236}">
                <a16:creationId xmlns:a16="http://schemas.microsoft.com/office/drawing/2014/main" id="{C38E004F-A60A-F828-C5C0-3DFD91B425A3}"/>
              </a:ext>
            </a:extLst>
          </p:cNvPr>
          <p:cNvSpPr txBox="1"/>
          <p:nvPr/>
        </p:nvSpPr>
        <p:spPr>
          <a:xfrm>
            <a:off x="5928852" y="3429000"/>
            <a:ext cx="2757948" cy="276999"/>
          </a:xfrm>
          <a:prstGeom prst="rect">
            <a:avLst/>
          </a:prstGeom>
          <a:noFill/>
        </p:spPr>
        <p:txBody>
          <a:bodyPr wrap="square" rtlCol="0">
            <a:spAutoFit/>
          </a:bodyPr>
          <a:lstStyle/>
          <a:p>
            <a:r>
              <a:rPr lang="en-US" sz="1200" dirty="0"/>
              <a:t>Fig. 3 Center tap transformer model</a:t>
            </a:r>
          </a:p>
        </p:txBody>
      </p:sp>
      <p:sp>
        <p:nvSpPr>
          <p:cNvPr id="4" name="TextBox 3">
            <a:extLst>
              <a:ext uri="{FF2B5EF4-FFF2-40B4-BE49-F238E27FC236}">
                <a16:creationId xmlns:a16="http://schemas.microsoft.com/office/drawing/2014/main" id="{9D477A87-3326-F052-526F-144D0BEED43C}"/>
              </a:ext>
            </a:extLst>
          </p:cNvPr>
          <p:cNvSpPr txBox="1"/>
          <p:nvPr/>
        </p:nvSpPr>
        <p:spPr>
          <a:xfrm>
            <a:off x="514350" y="749440"/>
            <a:ext cx="8018514" cy="523220"/>
          </a:xfrm>
          <a:prstGeom prst="rect">
            <a:avLst/>
          </a:prstGeom>
          <a:noFill/>
        </p:spPr>
        <p:txBody>
          <a:bodyPr wrap="square">
            <a:spAutoFit/>
          </a:bodyPr>
          <a:lstStyle/>
          <a:p>
            <a:pPr marL="285750" marR="0" indent="-285750">
              <a:spcBef>
                <a:spcPts val="0"/>
              </a:spcBef>
              <a:spcAft>
                <a:spcPts val="1200"/>
              </a:spcAft>
              <a:buClr>
                <a:srgbClr val="FF0000"/>
              </a:buClr>
              <a:buFont typeface="Arial" panose="020B0604020202020204" pitchFamily="34" charset="0"/>
              <a:buChar char="•"/>
            </a:pPr>
            <a:r>
              <a:rPr lang="en-US" sz="1400" dirty="0"/>
              <a:t>To compute the secondary terminal voltages when the primary source voltage and secondary currents are known (Forward Sweep) is derived from Eq. (7).</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F751E12-21BF-F58F-5E8B-D2A5840D26F3}"/>
                  </a:ext>
                </a:extLst>
              </p:cNvPr>
              <p:cNvSpPr txBox="1"/>
              <p:nvPr/>
            </p:nvSpPr>
            <p:spPr>
              <a:xfrm>
                <a:off x="713454" y="3690196"/>
                <a:ext cx="5554612" cy="1048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𝐵</m:t>
                              </m:r>
                            </m:e>
                            <m:sub>
                              <m:r>
                                <a:rPr lang="en-US" sz="1400" b="0" i="1" smtClean="0">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1</m:t>
                                    </m:r>
                                  </m:sub>
                                </m:sSub>
                                <m:r>
                                  <a:rPr lang="en-US" sz="1400" i="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2</m:t>
                                        </m:r>
                                      </m:sup>
                                    </m:sSup>
                                  </m:den>
                                </m:f>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m:t>
                                    </m:r>
                                  </m:sub>
                                </m:sSub>
                              </m:e>
                              <m:e>
                                <m:r>
                                  <a:rPr lang="en-US" sz="1400" i="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2</m:t>
                                        </m:r>
                                      </m:sup>
                                    </m:sSup>
                                  </m:den>
                                </m:f>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m:t>
                                    </m:r>
                                  </m:sub>
                                </m:sSub>
                              </m:e>
                            </m:mr>
                            <m:mr>
                              <m:e>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𝑙</m:t>
                                                </m:r>
                                              </m:sub>
                                            </m:sSub>
                                          </m:e>
                                        </m:d>
                                      </m:e>
                                      <m:sup>
                                        <m:r>
                                          <a:rPr lang="en-US" sz="1400" i="0">
                                            <a:solidFill>
                                              <a:schemeClr val="tx1"/>
                                            </a:solidFill>
                                            <a:latin typeface="Cambria Math" panose="02040503050406030204" pitchFamily="18" charset="0"/>
                                          </a:rPr>
                                          <m:t>2</m:t>
                                        </m:r>
                                      </m:sup>
                                    </m:sSup>
                                  </m:den>
                                </m:f>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m:t>
                                    </m:r>
                                  </m:sub>
                                </m:sSub>
                              </m:e>
                              <m:e>
                                <m:r>
                                  <a:rPr lang="en-US" sz="1400" i="0">
                                    <a:solidFill>
                                      <a:schemeClr val="tx1"/>
                                    </a:solidFill>
                                    <a:latin typeface="Cambria Math" panose="02040503050406030204" pitchFamily="18" charset="0"/>
                                  </a:rPr>
                                  <m:t>−</m:t>
                                </m:r>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2</m:t>
                                        </m:r>
                                      </m:sub>
                                    </m:sSub>
                                    <m:r>
                                      <a:rPr lang="en-US" sz="1400" i="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sSup>
                                          <m:sSupPr>
                                            <m:ctrlPr>
                                              <a:rPr lang="en-US" sz="1400" i="1">
                                                <a:solidFill>
                                                  <a:schemeClr val="tx1"/>
                                                </a:solidFill>
                                                <a:latin typeface="Cambria Math" panose="02040503050406030204" pitchFamily="18" charset="0"/>
                                              </a:rPr>
                                            </m:ctrlPr>
                                          </m:sSupPr>
                                          <m:e>
                                            <m:d>
                                              <m:dPr>
                                                <m:ctrlPr>
                                                  <a:rPr lang="en-US" sz="1400" i="1">
                                                    <a:solidFill>
                                                      <a:schemeClr val="tx1"/>
                                                    </a:solidFill>
                                                    <a:latin typeface="Cambria Math" panose="02040503050406030204" pitchFamily="18" charset="0"/>
                                                  </a:rPr>
                                                </m:ctrlPr>
                                              </m:dPr>
                                              <m:e>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2</m:t>
                                            </m:r>
                                          </m:sup>
                                        </m:sSup>
                                      </m:den>
                                    </m:f>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𝑍</m:t>
                                        </m:r>
                                      </m:e>
                                      <m:sub>
                                        <m:r>
                                          <a:rPr lang="en-US" sz="1400" i="0">
                                            <a:solidFill>
                                              <a:schemeClr val="tx1"/>
                                            </a:solidFill>
                                            <a:latin typeface="Cambria Math" panose="02040503050406030204" pitchFamily="18" charset="0"/>
                                          </a:rPr>
                                          <m:t>0</m:t>
                                        </m:r>
                                      </m:sub>
                                    </m:sSub>
                                  </m:e>
                                </m:d>
                              </m:e>
                            </m:mr>
                          </m:m>
                        </m:e>
                      </m:d>
                    </m:oMath>
                  </m:oMathPara>
                </a14:m>
                <a:endParaRPr lang="en-US" sz="1400" dirty="0">
                  <a:solidFill>
                    <a:schemeClr val="tx1"/>
                  </a:solidFill>
                </a:endParaRPr>
              </a:p>
            </p:txBody>
          </p:sp>
        </mc:Choice>
        <mc:Fallback xmlns="">
          <p:sp>
            <p:nvSpPr>
              <p:cNvPr id="27" name="TextBox 26">
                <a:extLst>
                  <a:ext uri="{FF2B5EF4-FFF2-40B4-BE49-F238E27FC236}">
                    <a16:creationId xmlns:a16="http://schemas.microsoft.com/office/drawing/2014/main" id="{8F751E12-21BF-F58F-5E8B-D2A5840D26F3}"/>
                  </a:ext>
                </a:extLst>
              </p:cNvPr>
              <p:cNvSpPr txBox="1">
                <a:spLocks noRot="1" noChangeAspect="1" noMove="1" noResize="1" noEditPoints="1" noAdjustHandles="1" noChangeArrowheads="1" noChangeShapeType="1" noTextEdit="1"/>
              </p:cNvSpPr>
              <p:nvPr/>
            </p:nvSpPr>
            <p:spPr>
              <a:xfrm>
                <a:off x="713454" y="3690196"/>
                <a:ext cx="5554612" cy="1048429"/>
              </a:xfrm>
              <a:prstGeom prst="rect">
                <a:avLst/>
              </a:prstGeom>
              <a:blipFill>
                <a:blip r:embed="rId3"/>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A78841A2-A13A-C30B-9465-5EC4201368F5}"/>
              </a:ext>
            </a:extLst>
          </p:cNvPr>
          <p:cNvSpPr txBox="1"/>
          <p:nvPr/>
        </p:nvSpPr>
        <p:spPr>
          <a:xfrm>
            <a:off x="457200" y="5106685"/>
            <a:ext cx="8075664" cy="523220"/>
          </a:xfrm>
          <a:prstGeom prst="rect">
            <a:avLst/>
          </a:prstGeom>
          <a:noFill/>
        </p:spPr>
        <p:txBody>
          <a:bodyPr wrap="square">
            <a:spAutoFit/>
          </a:bodyPr>
          <a:lstStyle/>
          <a:p>
            <a:pPr marL="285750" indent="-285750" algn="just">
              <a:buClr>
                <a:srgbClr val="C00000"/>
              </a:buClr>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Eq. (8) is the </a:t>
            </a:r>
            <a:r>
              <a:rPr lang="en-US" sz="1400" dirty="0">
                <a:latin typeface="+mn-lt"/>
                <a:ea typeface="Calibri" panose="020F0502020204030204" pitchFamily="34" charset="0"/>
                <a:cs typeface="Times New Roman" panose="02020603050405020304" pitchFamily="18" charset="0"/>
              </a:rPr>
              <a:t>forward</a:t>
            </a:r>
            <a:r>
              <a:rPr lang="en-US" sz="1400" dirty="0">
                <a:effectLst/>
                <a:latin typeface="+mn-lt"/>
                <a:ea typeface="Calibri" panose="020F0502020204030204" pitchFamily="34" charset="0"/>
                <a:cs typeface="Times New Roman" panose="02020603050405020304" pitchFamily="18" charset="0"/>
              </a:rPr>
              <a:t> sweep voltage equation for the single-phase center tapped transformer when the source voltages and secondary currents are know</a:t>
            </a:r>
            <a:r>
              <a:rPr lang="en-US" sz="1400" dirty="0">
                <a:latin typeface="+mn-lt"/>
                <a:ea typeface="Calibri" panose="020F0502020204030204" pitchFamily="34" charset="0"/>
                <a:cs typeface="Times New Roman" panose="02020603050405020304" pitchFamily="18" charset="0"/>
              </a:rPr>
              <a:t>n.</a:t>
            </a:r>
            <a:endParaRPr lang="en-US" sz="1400" dirty="0">
              <a:latin typeface="+mn-lt"/>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2E8ACC-49FD-1906-4459-46C311D05F39}"/>
                  </a:ext>
                </a:extLst>
              </p:cNvPr>
              <p:cNvSpPr txBox="1"/>
              <p:nvPr/>
            </p:nvSpPr>
            <p:spPr>
              <a:xfrm>
                <a:off x="1257761" y="1338699"/>
                <a:ext cx="323727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𝑎</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−1</m:t>
                          </m:r>
                        </m:sup>
                      </m:sSup>
                      <m:r>
                        <a:rPr lang="en-US" sz="1400" i="0">
                          <a:solidFill>
                            <a:schemeClr val="tx1"/>
                          </a:solidFill>
                          <a:latin typeface="Cambria Math" panose="02040503050406030204" pitchFamily="18" charset="0"/>
                        </a:rPr>
                        <m:t>⋅</m:t>
                      </m:r>
                      <m:d>
                        <m:dPr>
                          <m:ctrlPr>
                            <a:rPr lang="en-US" sz="1400" i="1">
                              <a:solidFill>
                                <a:schemeClr val="tx1"/>
                              </a:solidFill>
                              <a:latin typeface="Cambria Math" panose="02040503050406030204" pitchFamily="18" charset="0"/>
                            </a:rPr>
                          </m:ctrlPr>
                        </m:dPr>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𝑠𝑠</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𝑏</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e>
                      </m:d>
                    </m:oMath>
                  </m:oMathPara>
                </a14:m>
                <a:endParaRPr lang="en-US" sz="1400" dirty="0">
                  <a:solidFill>
                    <a:schemeClr val="tx1"/>
                  </a:solidFill>
                </a:endParaRPr>
              </a:p>
            </p:txBody>
          </p:sp>
        </mc:Choice>
        <mc:Fallback xmlns="">
          <p:sp>
            <p:nvSpPr>
              <p:cNvPr id="6" name="TextBox 5">
                <a:extLst>
                  <a:ext uri="{FF2B5EF4-FFF2-40B4-BE49-F238E27FC236}">
                    <a16:creationId xmlns:a16="http://schemas.microsoft.com/office/drawing/2014/main" id="{A22E8ACC-49FD-1906-4459-46C311D05F39}"/>
                  </a:ext>
                </a:extLst>
              </p:cNvPr>
              <p:cNvSpPr txBox="1">
                <a:spLocks noRot="1" noChangeAspect="1" noMove="1" noResize="1" noEditPoints="1" noAdjustHandles="1" noChangeArrowheads="1" noChangeShapeType="1" noTextEdit="1"/>
              </p:cNvSpPr>
              <p:nvPr/>
            </p:nvSpPr>
            <p:spPr>
              <a:xfrm>
                <a:off x="1257761" y="1338699"/>
                <a:ext cx="3237271"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F730CAC-1C8F-E10F-6A8E-63160D5D5D24}"/>
                  </a:ext>
                </a:extLst>
              </p:cNvPr>
              <p:cNvSpPr txBox="1"/>
              <p:nvPr/>
            </p:nvSpPr>
            <p:spPr>
              <a:xfrm>
                <a:off x="1237251" y="1677058"/>
                <a:ext cx="372396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𝑎</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−1</m:t>
                          </m:r>
                        </m:sup>
                      </m:sSup>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𝑠𝑠</m:t>
                              </m:r>
                            </m:sub>
                          </m:sSub>
                        </m:e>
                      </m:d>
                      <m:r>
                        <a:rPr lang="en-US" sz="1400" i="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𝑎</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−1</m:t>
                          </m:r>
                        </m:sup>
                      </m:sSup>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𝑏</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oMath>
                  </m:oMathPara>
                </a14:m>
                <a:endParaRPr lang="en-US" sz="1400" dirty="0">
                  <a:solidFill>
                    <a:schemeClr val="tx1"/>
                  </a:solidFill>
                </a:endParaRPr>
              </a:p>
            </p:txBody>
          </p:sp>
        </mc:Choice>
        <mc:Fallback xmlns="">
          <p:sp>
            <p:nvSpPr>
              <p:cNvPr id="11" name="TextBox 10">
                <a:extLst>
                  <a:ext uri="{FF2B5EF4-FFF2-40B4-BE49-F238E27FC236}">
                    <a16:creationId xmlns:a16="http://schemas.microsoft.com/office/drawing/2014/main" id="{4F730CAC-1C8F-E10F-6A8E-63160D5D5D24}"/>
                  </a:ext>
                </a:extLst>
              </p:cNvPr>
              <p:cNvSpPr txBox="1">
                <a:spLocks noRot="1" noChangeAspect="1" noMove="1" noResize="1" noEditPoints="1" noAdjustHandles="1" noChangeArrowheads="1" noChangeShapeType="1" noTextEdit="1"/>
              </p:cNvSpPr>
              <p:nvPr/>
            </p:nvSpPr>
            <p:spPr>
              <a:xfrm>
                <a:off x="1237251" y="1677058"/>
                <a:ext cx="372396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6C436C0-B5E8-97A0-6E4A-98FA9F489E97}"/>
                  </a:ext>
                </a:extLst>
              </p:cNvPr>
              <p:cNvSpPr txBox="1"/>
              <p:nvPr/>
            </p:nvSpPr>
            <p:spPr>
              <a:xfrm>
                <a:off x="1266749" y="2000279"/>
                <a:ext cx="286856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𝐴</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𝑠𝑠</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𝐵</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oMath>
                  </m:oMathPara>
                </a14:m>
                <a:endParaRPr lang="en-US" sz="1400" dirty="0">
                  <a:solidFill>
                    <a:schemeClr val="tx1"/>
                  </a:solidFill>
                </a:endParaRPr>
              </a:p>
            </p:txBody>
          </p:sp>
        </mc:Choice>
        <mc:Fallback xmlns="">
          <p:sp>
            <p:nvSpPr>
              <p:cNvPr id="14" name="TextBox 13">
                <a:extLst>
                  <a:ext uri="{FF2B5EF4-FFF2-40B4-BE49-F238E27FC236}">
                    <a16:creationId xmlns:a16="http://schemas.microsoft.com/office/drawing/2014/main" id="{B6C436C0-B5E8-97A0-6E4A-98FA9F489E97}"/>
                  </a:ext>
                </a:extLst>
              </p:cNvPr>
              <p:cNvSpPr txBox="1">
                <a:spLocks noRot="1" noChangeAspect="1" noMove="1" noResize="1" noEditPoints="1" noAdjustHandles="1" noChangeArrowheads="1" noChangeShapeType="1" noTextEdit="1"/>
              </p:cNvSpPr>
              <p:nvPr/>
            </p:nvSpPr>
            <p:spPr>
              <a:xfrm>
                <a:off x="1266749" y="2000279"/>
                <a:ext cx="2868561"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58D148E-B379-E64A-C3E5-F39369CC5457}"/>
                  </a:ext>
                </a:extLst>
              </p:cNvPr>
              <p:cNvSpPr txBox="1"/>
              <p:nvPr/>
            </p:nvSpPr>
            <p:spPr>
              <a:xfrm>
                <a:off x="1237251" y="2535335"/>
                <a:ext cx="2927555" cy="5334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𝐴</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𝑎</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−1</m:t>
                          </m:r>
                        </m:sup>
                      </m:sSup>
                      <m:r>
                        <a:rPr lang="en-US" sz="1400" i="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den>
                      </m:f>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r>
                                  <a:rPr lang="en-US" sz="1400" i="0">
                                    <a:solidFill>
                                      <a:schemeClr val="tx1"/>
                                    </a:solidFill>
                                    <a:latin typeface="Cambria Math" panose="02040503050406030204" pitchFamily="18" charset="0"/>
                                  </a:rPr>
                                  <m:t>1</m:t>
                                </m:r>
                              </m:e>
                              <m:e>
                                <m:r>
                                  <a:rPr lang="en-US" sz="1400" i="0">
                                    <a:solidFill>
                                      <a:schemeClr val="tx1"/>
                                    </a:solidFill>
                                    <a:latin typeface="Cambria Math" panose="02040503050406030204" pitchFamily="18" charset="0"/>
                                  </a:rPr>
                                  <m:t>0</m:t>
                                </m:r>
                              </m:e>
                            </m:mr>
                            <m:mr>
                              <m:e>
                                <m:r>
                                  <a:rPr lang="en-US" sz="1400" i="0">
                                    <a:solidFill>
                                      <a:schemeClr val="tx1"/>
                                    </a:solidFill>
                                    <a:latin typeface="Cambria Math" panose="02040503050406030204" pitchFamily="18" charset="0"/>
                                  </a:rPr>
                                  <m:t>0</m:t>
                                </m:r>
                              </m:e>
                              <m:e>
                                <m:r>
                                  <a:rPr lang="en-US" sz="1400" i="0">
                                    <a:solidFill>
                                      <a:schemeClr val="tx1"/>
                                    </a:solidFill>
                                    <a:latin typeface="Cambria Math" panose="02040503050406030204" pitchFamily="18" charset="0"/>
                                  </a:rPr>
                                  <m:t>1</m:t>
                                </m:r>
                              </m:e>
                            </m:mr>
                          </m:m>
                        </m:e>
                      </m:d>
                    </m:oMath>
                  </m:oMathPara>
                </a14:m>
                <a:endParaRPr lang="en-US" sz="1400" dirty="0">
                  <a:solidFill>
                    <a:schemeClr val="tx1"/>
                  </a:solidFill>
                </a:endParaRPr>
              </a:p>
            </p:txBody>
          </p:sp>
        </mc:Choice>
        <mc:Fallback xmlns="">
          <p:sp>
            <p:nvSpPr>
              <p:cNvPr id="19" name="TextBox 18">
                <a:extLst>
                  <a:ext uri="{FF2B5EF4-FFF2-40B4-BE49-F238E27FC236}">
                    <a16:creationId xmlns:a16="http://schemas.microsoft.com/office/drawing/2014/main" id="{558D148E-B379-E64A-C3E5-F39369CC5457}"/>
                  </a:ext>
                </a:extLst>
              </p:cNvPr>
              <p:cNvSpPr txBox="1">
                <a:spLocks noRot="1" noChangeAspect="1" noMove="1" noResize="1" noEditPoints="1" noAdjustHandles="1" noChangeArrowheads="1" noChangeShapeType="1" noTextEdit="1"/>
              </p:cNvSpPr>
              <p:nvPr/>
            </p:nvSpPr>
            <p:spPr>
              <a:xfrm>
                <a:off x="1237251" y="2535335"/>
                <a:ext cx="2927555" cy="533416"/>
              </a:xfrm>
              <a:prstGeom prst="rect">
                <a:avLst/>
              </a:prstGeom>
              <a:blipFill>
                <a:blip r:embed="rId7"/>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181FB0C4-EC4A-5060-22BE-9BFAD31CC7DB}"/>
              </a:ext>
            </a:extLst>
          </p:cNvPr>
          <p:cNvSpPr txBox="1"/>
          <p:nvPr/>
        </p:nvSpPr>
        <p:spPr>
          <a:xfrm>
            <a:off x="514350" y="2370924"/>
            <a:ext cx="641555" cy="246221"/>
          </a:xfrm>
          <a:prstGeom prst="rect">
            <a:avLst/>
          </a:prstGeom>
          <a:noFill/>
        </p:spPr>
        <p:txBody>
          <a:bodyPr wrap="square">
            <a:spAutoFit/>
          </a:bodyPr>
          <a:lstStyle/>
          <a:p>
            <a:pPr marL="0" marR="0">
              <a:lnSpc>
                <a:spcPts val="1200"/>
              </a:lnSpc>
              <a:spcBef>
                <a:spcPts val="0"/>
              </a:spcBef>
              <a:spcAft>
                <a:spcPts val="1200"/>
              </a:spcAft>
            </a:pPr>
            <a:r>
              <a:rPr lang="en-US" sz="1200" dirty="0"/>
              <a:t>where,</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9EC6813-CC67-AEB5-4803-402277F380E9}"/>
                  </a:ext>
                </a:extLst>
              </p:cNvPr>
              <p:cNvSpPr txBox="1"/>
              <p:nvPr/>
            </p:nvSpPr>
            <p:spPr>
              <a:xfrm>
                <a:off x="1277048" y="3129518"/>
                <a:ext cx="2847959" cy="5334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𝐵</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sSup>
                        <m:sSupPr>
                          <m:ctrlPr>
                            <a:rPr lang="en-US" sz="1400" i="1">
                              <a:solidFill>
                                <a:schemeClr val="tx1"/>
                              </a:solidFill>
                              <a:latin typeface="Cambria Math" panose="02040503050406030204" pitchFamily="18" charset="0"/>
                            </a:rPr>
                          </m:ctrlPr>
                        </m:sSupPr>
                        <m:e>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𝑎</m:t>
                                  </m:r>
                                </m:e>
                                <m:sub>
                                  <m:r>
                                    <a:rPr lang="en-US" sz="1400" i="1">
                                      <a:solidFill>
                                        <a:schemeClr val="tx1"/>
                                      </a:solidFill>
                                      <a:latin typeface="Cambria Math" panose="02040503050406030204" pitchFamily="18" charset="0"/>
                                    </a:rPr>
                                    <m:t>𝑡</m:t>
                                  </m:r>
                                </m:sub>
                              </m:sSub>
                            </m:e>
                          </m:d>
                        </m:e>
                        <m:sup>
                          <m:r>
                            <a:rPr lang="en-US" sz="1400" i="0">
                              <a:solidFill>
                                <a:schemeClr val="tx1"/>
                              </a:solidFill>
                              <a:latin typeface="Cambria Math" panose="02040503050406030204" pitchFamily="18" charset="0"/>
                            </a:rPr>
                            <m:t>−1</m:t>
                          </m:r>
                        </m:sup>
                      </m:sSup>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𝑏</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0">
                              <a:solidFill>
                                <a:schemeClr val="tx1"/>
                              </a:solidFill>
                              <a:latin typeface="Cambria Math" panose="02040503050406030204" pitchFamily="18" charset="0"/>
                            </a:rPr>
                            <m:t>1</m:t>
                          </m:r>
                        </m:num>
                        <m:den>
                          <m:r>
                            <a:rPr lang="en-US" sz="1400" i="0">
                              <a:solidFill>
                                <a:schemeClr val="tx1"/>
                              </a:solidFill>
                              <a:latin typeface="Cambria Math" panose="02040503050406030204" pitchFamily="18" charset="0"/>
                            </a:rPr>
                            <m:t>2⋅</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den>
                      </m:f>
                      <m:r>
                        <a:rPr lang="en-US" sz="1400" i="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𝑏</m:t>
                          </m:r>
                        </m:e>
                        <m:sub>
                          <m:r>
                            <a:rPr lang="en-US" sz="1400" i="1">
                              <a:solidFill>
                                <a:schemeClr val="tx1"/>
                              </a:solidFill>
                              <a:latin typeface="Cambria Math" panose="02040503050406030204" pitchFamily="18" charset="0"/>
                            </a:rPr>
                            <m:t>𝑡</m:t>
                          </m:r>
                        </m:sub>
                      </m:sSub>
                    </m:oMath>
                  </m:oMathPara>
                </a14:m>
                <a:endParaRPr lang="en-US" sz="1400" dirty="0">
                  <a:solidFill>
                    <a:schemeClr val="tx1"/>
                  </a:solidFill>
                </a:endParaRPr>
              </a:p>
            </p:txBody>
          </p:sp>
        </mc:Choice>
        <mc:Fallback xmlns="">
          <p:sp>
            <p:nvSpPr>
              <p:cNvPr id="26" name="TextBox 25">
                <a:extLst>
                  <a:ext uri="{FF2B5EF4-FFF2-40B4-BE49-F238E27FC236}">
                    <a16:creationId xmlns:a16="http://schemas.microsoft.com/office/drawing/2014/main" id="{99EC6813-CC67-AEB5-4803-402277F380E9}"/>
                  </a:ext>
                </a:extLst>
              </p:cNvPr>
              <p:cNvSpPr txBox="1">
                <a:spLocks noRot="1" noChangeAspect="1" noMove="1" noResize="1" noEditPoints="1" noAdjustHandles="1" noChangeArrowheads="1" noChangeShapeType="1" noTextEdit="1"/>
              </p:cNvSpPr>
              <p:nvPr/>
            </p:nvSpPr>
            <p:spPr>
              <a:xfrm>
                <a:off x="1277048" y="3129518"/>
                <a:ext cx="2847959" cy="533416"/>
              </a:xfrm>
              <a:prstGeom prst="rect">
                <a:avLst/>
              </a:prstGeom>
              <a:blipFill>
                <a:blip r:embed="rId8"/>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2A9FCBD-B0D8-9D91-3DDD-6BAD2B644A6F}"/>
              </a:ext>
            </a:extLst>
          </p:cNvPr>
          <p:cNvSpPr txBox="1"/>
          <p:nvPr/>
        </p:nvSpPr>
        <p:spPr>
          <a:xfrm>
            <a:off x="4796134" y="1969502"/>
            <a:ext cx="425116" cy="338554"/>
          </a:xfrm>
          <a:prstGeom prst="rect">
            <a:avLst/>
          </a:prstGeom>
          <a:noFill/>
        </p:spPr>
        <p:txBody>
          <a:bodyPr wrap="square" rtlCol="0">
            <a:spAutoFit/>
          </a:bodyPr>
          <a:lstStyle/>
          <a:p>
            <a:r>
              <a:rPr lang="en-US" sz="1600" dirty="0"/>
              <a:t>(8)</a:t>
            </a:r>
          </a:p>
        </p:txBody>
      </p:sp>
    </p:spTree>
    <p:extLst>
      <p:ext uri="{BB962C8B-B14F-4D97-AF65-F5344CB8AC3E}">
        <p14:creationId xmlns:p14="http://schemas.microsoft.com/office/powerpoint/2010/main" val="279499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a:t>
            </a:fld>
            <a:endParaRPr lang="en-US" dirty="0"/>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
        <p:nvSpPr>
          <p:cNvPr id="15" name="Title 1">
            <a:extLst>
              <a:ext uri="{FF2B5EF4-FFF2-40B4-BE49-F238E27FC236}">
                <a16:creationId xmlns:a16="http://schemas.microsoft.com/office/drawing/2014/main" id="{5D2491F2-BF0F-CD50-161C-5D53EC7DA3CC}"/>
              </a:ext>
            </a:extLst>
          </p:cNvPr>
          <p:cNvSpPr>
            <a:spLocks noGrp="1"/>
          </p:cNvSpPr>
          <p:nvPr>
            <p:ph type="title"/>
          </p:nvPr>
        </p:nvSpPr>
        <p:spPr>
          <a:xfrm>
            <a:off x="457200" y="152400"/>
            <a:ext cx="8229600" cy="625471"/>
          </a:xfrm>
        </p:spPr>
        <p:txBody>
          <a:bodyPr wrap="square" anchor="ctr">
            <a:normAutofit fontScale="90000"/>
          </a:bodyPr>
          <a:lstStyle/>
          <a:p>
            <a:pPr>
              <a:lnSpc>
                <a:spcPct val="90000"/>
              </a:lnSpc>
            </a:pPr>
            <a:r>
              <a:rPr lang="en-US" sz="3000" dirty="0"/>
              <a:t>Center- Tapped Single-Phase Transformer Equations</a:t>
            </a:r>
          </a:p>
        </p:txBody>
      </p:sp>
      <p:pic>
        <p:nvPicPr>
          <p:cNvPr id="16" name="Picture 15">
            <a:extLst>
              <a:ext uri="{FF2B5EF4-FFF2-40B4-BE49-F238E27FC236}">
                <a16:creationId xmlns:a16="http://schemas.microsoft.com/office/drawing/2014/main" id="{2F09F6AA-707D-0A2D-32DF-E5B33C7E8951}"/>
              </a:ext>
            </a:extLst>
          </p:cNvPr>
          <p:cNvPicPr>
            <a:picLocks noChangeAspect="1"/>
          </p:cNvPicPr>
          <p:nvPr/>
        </p:nvPicPr>
        <p:blipFill>
          <a:blip r:embed="rId2"/>
          <a:stretch>
            <a:fillRect/>
          </a:stretch>
        </p:blipFill>
        <p:spPr>
          <a:xfrm>
            <a:off x="5429251" y="1678671"/>
            <a:ext cx="3403904" cy="2025322"/>
          </a:xfrm>
          <a:prstGeom prst="rect">
            <a:avLst/>
          </a:prstGeom>
          <a:noFill/>
        </p:spPr>
      </p:pic>
      <p:sp>
        <p:nvSpPr>
          <p:cNvPr id="17" name="TextBox 16">
            <a:extLst>
              <a:ext uri="{FF2B5EF4-FFF2-40B4-BE49-F238E27FC236}">
                <a16:creationId xmlns:a16="http://schemas.microsoft.com/office/drawing/2014/main" id="{C38E004F-A60A-F828-C5C0-3DFD91B425A3}"/>
              </a:ext>
            </a:extLst>
          </p:cNvPr>
          <p:cNvSpPr txBox="1"/>
          <p:nvPr/>
        </p:nvSpPr>
        <p:spPr>
          <a:xfrm>
            <a:off x="5871702" y="3708281"/>
            <a:ext cx="2757948" cy="276999"/>
          </a:xfrm>
          <a:prstGeom prst="rect">
            <a:avLst/>
          </a:prstGeom>
          <a:noFill/>
        </p:spPr>
        <p:txBody>
          <a:bodyPr wrap="square" rtlCol="0">
            <a:spAutoFit/>
          </a:bodyPr>
          <a:lstStyle/>
          <a:p>
            <a:r>
              <a:rPr lang="en-US" sz="1200" dirty="0"/>
              <a:t>Fig. 3 Center tap transformer model</a:t>
            </a:r>
          </a:p>
        </p:txBody>
      </p:sp>
      <p:sp>
        <p:nvSpPr>
          <p:cNvPr id="10" name="TextBox 9">
            <a:extLst>
              <a:ext uri="{FF2B5EF4-FFF2-40B4-BE49-F238E27FC236}">
                <a16:creationId xmlns:a16="http://schemas.microsoft.com/office/drawing/2014/main" id="{87E12F2B-5EFD-1818-CD70-59C124BB7E72}"/>
              </a:ext>
            </a:extLst>
          </p:cNvPr>
          <p:cNvSpPr txBox="1"/>
          <p:nvPr/>
        </p:nvSpPr>
        <p:spPr>
          <a:xfrm>
            <a:off x="514350" y="1912610"/>
            <a:ext cx="762000" cy="249877"/>
          </a:xfrm>
          <a:prstGeom prst="rect">
            <a:avLst/>
          </a:prstGeom>
          <a:noFill/>
        </p:spPr>
        <p:txBody>
          <a:bodyPr wrap="square">
            <a:spAutoFit/>
          </a:bodyPr>
          <a:lstStyle/>
          <a:p>
            <a:pPr marL="0" marR="0">
              <a:lnSpc>
                <a:spcPts val="1200"/>
              </a:lnSpc>
              <a:spcBef>
                <a:spcPts val="0"/>
              </a:spcBef>
              <a:spcAft>
                <a:spcPts val="1200"/>
              </a:spcAft>
            </a:pPr>
            <a:r>
              <a:rPr lang="en-US" sz="1400" dirty="0"/>
              <a:t>where,</a:t>
            </a:r>
          </a:p>
        </p:txBody>
      </p:sp>
      <p:sp>
        <p:nvSpPr>
          <p:cNvPr id="21" name="TextBox 20">
            <a:extLst>
              <a:ext uri="{FF2B5EF4-FFF2-40B4-BE49-F238E27FC236}">
                <a16:creationId xmlns:a16="http://schemas.microsoft.com/office/drawing/2014/main" id="{744A0125-C5F1-4828-C726-FE2211B7CD34}"/>
              </a:ext>
            </a:extLst>
          </p:cNvPr>
          <p:cNvSpPr txBox="1"/>
          <p:nvPr/>
        </p:nvSpPr>
        <p:spPr>
          <a:xfrm>
            <a:off x="4566471" y="1375383"/>
            <a:ext cx="425116" cy="338554"/>
          </a:xfrm>
          <a:prstGeom prst="rect">
            <a:avLst/>
          </a:prstGeom>
          <a:noFill/>
        </p:spPr>
        <p:txBody>
          <a:bodyPr wrap="none" rtlCol="0">
            <a:spAutoFit/>
          </a:bodyPr>
          <a:lstStyle/>
          <a:p>
            <a:r>
              <a:rPr lang="en-US" sz="1600" dirty="0"/>
              <a:t>(9)</a:t>
            </a:r>
          </a:p>
        </p:txBody>
      </p:sp>
      <p:sp>
        <p:nvSpPr>
          <p:cNvPr id="4" name="TextBox 3">
            <a:extLst>
              <a:ext uri="{FF2B5EF4-FFF2-40B4-BE49-F238E27FC236}">
                <a16:creationId xmlns:a16="http://schemas.microsoft.com/office/drawing/2014/main" id="{9D477A87-3326-F052-526F-144D0BEED43C}"/>
              </a:ext>
            </a:extLst>
          </p:cNvPr>
          <p:cNvSpPr txBox="1"/>
          <p:nvPr/>
        </p:nvSpPr>
        <p:spPr>
          <a:xfrm>
            <a:off x="457200" y="856695"/>
            <a:ext cx="8229600" cy="523220"/>
          </a:xfrm>
          <a:prstGeom prst="rect">
            <a:avLst/>
          </a:prstGeom>
          <a:noFill/>
        </p:spPr>
        <p:txBody>
          <a:bodyPr wrap="square">
            <a:spAutoFit/>
          </a:bodyPr>
          <a:lstStyle/>
          <a:p>
            <a:pPr marL="0" marR="0">
              <a:spcBef>
                <a:spcPts val="0"/>
              </a:spcBef>
              <a:spcAft>
                <a:spcPts val="1200"/>
              </a:spcAft>
            </a:pPr>
            <a:r>
              <a:rPr lang="en-US" sz="1400" dirty="0"/>
              <a:t>Likewise, the primary current as a function of the secondary voltages and currents is given by the backward sweep current equation as,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5DA582D-FEAC-85A5-542C-D106BB2A3C80}"/>
                  </a:ext>
                </a:extLst>
              </p:cNvPr>
              <p:cNvSpPr txBox="1"/>
              <p:nvPr/>
            </p:nvSpPr>
            <p:spPr>
              <a:xfrm>
                <a:off x="613545" y="2165712"/>
                <a:ext cx="2242111" cy="4515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𝑐</m:t>
                              </m:r>
                            </m:e>
                            <m:sub>
                              <m:r>
                                <a:rPr lang="en-US" sz="1400" i="1">
                                  <a:latin typeface="Cambria Math" panose="02040503050406030204" pitchFamily="18" charset="0"/>
                                </a:rPr>
                                <m:t>𝑡</m:t>
                              </m:r>
                            </m:sub>
                          </m:sSub>
                        </m:e>
                      </m:d>
                      <m:r>
                        <a:rPr lang="en-US" sz="1400">
                          <a:latin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2"/>
                                    <m:mcJc m:val="center"/>
                                  </m:mcPr>
                                </m:mc>
                              </m:mcs>
                              <m:ctrlPr>
                                <a:rPr lang="en-US" sz="1400" i="1">
                                  <a:latin typeface="Cambria Math" panose="02040503050406030204" pitchFamily="18" charset="0"/>
                                </a:rPr>
                              </m:ctrlPr>
                            </m:mPr>
                            <m:mr>
                              <m:e>
                                <m:r>
                                  <a:rPr lang="en-US" sz="1400">
                                    <a:latin typeface="Cambria Math" panose="02040503050406030204" pitchFamily="18" charset="0"/>
                                  </a:rPr>
                                  <m:t>0</m:t>
                                </m:r>
                              </m:e>
                              <m:e>
                                <m:r>
                                  <a:rPr lang="en-US" sz="1400">
                                    <a:latin typeface="Cambria Math" panose="02040503050406030204" pitchFamily="18" charset="0"/>
                                  </a:rPr>
                                  <m:t>0</m:t>
                                </m:r>
                              </m:e>
                            </m:mr>
                            <m:mr>
                              <m:e>
                                <m:r>
                                  <a:rPr lang="en-US" sz="1400">
                                    <a:latin typeface="Cambria Math" panose="02040503050406030204" pitchFamily="18" charset="0"/>
                                  </a:rPr>
                                  <m:t>0</m:t>
                                </m:r>
                              </m:e>
                              <m:e>
                                <m:r>
                                  <a:rPr lang="en-US" sz="1400">
                                    <a:latin typeface="Cambria Math" panose="02040503050406030204" pitchFamily="18" charset="0"/>
                                  </a:rPr>
                                  <m:t>0</m:t>
                                </m:r>
                              </m:e>
                            </m:mr>
                          </m:m>
                        </m:e>
                      </m:d>
                    </m:oMath>
                  </m:oMathPara>
                </a14:m>
                <a:endParaRPr lang="en-US" sz="1400" dirty="0">
                  <a:solidFill>
                    <a:schemeClr val="tx1"/>
                  </a:solidFill>
                </a:endParaRPr>
              </a:p>
            </p:txBody>
          </p:sp>
        </mc:Choice>
        <mc:Fallback xmlns="">
          <p:sp>
            <p:nvSpPr>
              <p:cNvPr id="23" name="TextBox 22">
                <a:extLst>
                  <a:ext uri="{FF2B5EF4-FFF2-40B4-BE49-F238E27FC236}">
                    <a16:creationId xmlns:a16="http://schemas.microsoft.com/office/drawing/2014/main" id="{C5DA582D-FEAC-85A5-542C-D106BB2A3C80}"/>
                  </a:ext>
                </a:extLst>
              </p:cNvPr>
              <p:cNvSpPr txBox="1">
                <a:spLocks noRot="1" noChangeAspect="1" noMove="1" noResize="1" noEditPoints="1" noAdjustHandles="1" noChangeArrowheads="1" noChangeShapeType="1" noTextEdit="1"/>
              </p:cNvSpPr>
              <p:nvPr/>
            </p:nvSpPr>
            <p:spPr>
              <a:xfrm>
                <a:off x="613545" y="2165712"/>
                <a:ext cx="2242111" cy="451598"/>
              </a:xfrm>
              <a:prstGeom prst="rect">
                <a:avLst/>
              </a:prstGeom>
              <a:blipFill>
                <a:blip r:embed="rId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B32704C-836B-FC09-D809-910729BB0078}"/>
                  </a:ext>
                </a:extLst>
              </p:cNvPr>
              <p:cNvSpPr txBox="1"/>
              <p:nvPr/>
            </p:nvSpPr>
            <p:spPr>
              <a:xfrm>
                <a:off x="613545" y="2825211"/>
                <a:ext cx="2992436" cy="5332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𝑑</m:t>
                              </m:r>
                            </m:e>
                            <m:sub>
                              <m:r>
                                <a:rPr lang="en-US" sz="1400" i="1">
                                  <a:solidFill>
                                    <a:schemeClr val="tx1"/>
                                  </a:solidFill>
                                  <a:latin typeface="Cambria Math" panose="02040503050406030204" pitchFamily="18" charset="0"/>
                                </a:rPr>
                                <m:t>𝑡</m:t>
                              </m:r>
                            </m:sub>
                          </m:sSub>
                        </m:e>
                      </m:d>
                      <m:r>
                        <a:rPr lang="en-US" sz="140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a:solidFill>
                                <a:schemeClr val="tx1"/>
                              </a:solidFill>
                              <a:latin typeface="Cambria Math" panose="02040503050406030204" pitchFamily="18" charset="0"/>
                            </a:rPr>
                            <m:t>1</m:t>
                          </m:r>
                        </m:num>
                        <m:den>
                          <m:r>
                            <a:rPr lang="en-US" sz="1400">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𝑛</m:t>
                              </m:r>
                            </m:e>
                            <m:sub>
                              <m:r>
                                <a:rPr lang="en-US" sz="1400" i="1">
                                  <a:solidFill>
                                    <a:schemeClr val="tx1"/>
                                  </a:solidFill>
                                  <a:latin typeface="Cambria Math" panose="02040503050406030204" pitchFamily="18" charset="0"/>
                                </a:rPr>
                                <m:t>𝑡</m:t>
                              </m:r>
                            </m:sub>
                          </m:sSub>
                        </m:den>
                      </m:f>
                      <m:r>
                        <a:rPr lang="en-US" sz="140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plcHide m:val="on"/>
                              <m:mcs>
                                <m:mc>
                                  <m:mcPr>
                                    <m:count m:val="2"/>
                                    <m:mcJc m:val="center"/>
                                  </m:mcPr>
                                </m:mc>
                              </m:mcs>
                              <m:ctrlPr>
                                <a:rPr lang="en-US" sz="1400" i="1">
                                  <a:solidFill>
                                    <a:schemeClr val="tx1"/>
                                  </a:solidFill>
                                  <a:latin typeface="Cambria Math" panose="02040503050406030204" pitchFamily="18" charset="0"/>
                                </a:rPr>
                              </m:ctrlPr>
                            </m:mPr>
                            <m:mr>
                              <m:e>
                                <m:r>
                                  <a:rPr lang="en-US" sz="1400">
                                    <a:solidFill>
                                      <a:schemeClr val="tx1"/>
                                    </a:solidFill>
                                    <a:latin typeface="Cambria Math" panose="02040503050406030204" pitchFamily="18" charset="0"/>
                                  </a:rPr>
                                  <m:t>1</m:t>
                                </m:r>
                              </m:e>
                              <m:e>
                                <m:r>
                                  <a:rPr lang="en-US" sz="1400" i="1">
                                    <a:solidFill>
                                      <a:schemeClr val="tx1"/>
                                    </a:solidFill>
                                    <a:latin typeface="Cambria Math" panose="02040503050406030204" pitchFamily="18" charset="0"/>
                                  </a:rPr>
                                  <m:t>−</m:t>
                                </m:r>
                                <m:r>
                                  <a:rPr lang="en-US" sz="1400">
                                    <a:solidFill>
                                      <a:schemeClr val="tx1"/>
                                    </a:solidFill>
                                    <a:latin typeface="Cambria Math" panose="02040503050406030204" pitchFamily="18" charset="0"/>
                                  </a:rPr>
                                  <m:t>1</m:t>
                                </m:r>
                              </m:e>
                            </m:mr>
                            <m:mr>
                              <m:e>
                                <m:r>
                                  <a:rPr lang="en-US" sz="1400">
                                    <a:solidFill>
                                      <a:schemeClr val="tx1"/>
                                    </a:solidFill>
                                    <a:latin typeface="Cambria Math" panose="02040503050406030204" pitchFamily="18" charset="0"/>
                                  </a:rPr>
                                  <m:t>1</m:t>
                                </m:r>
                              </m:e>
                              <m:e>
                                <m:r>
                                  <a:rPr lang="en-US" sz="1400" i="1">
                                    <a:solidFill>
                                      <a:schemeClr val="tx1"/>
                                    </a:solidFill>
                                    <a:latin typeface="Cambria Math" panose="02040503050406030204" pitchFamily="18" charset="0"/>
                                  </a:rPr>
                                  <m:t>−</m:t>
                                </m:r>
                                <m:r>
                                  <a:rPr lang="en-US" sz="1400">
                                    <a:solidFill>
                                      <a:schemeClr val="tx1"/>
                                    </a:solidFill>
                                    <a:latin typeface="Cambria Math" panose="02040503050406030204" pitchFamily="18" charset="0"/>
                                  </a:rPr>
                                  <m:t>1</m:t>
                                </m:r>
                              </m:e>
                            </m:mr>
                          </m:m>
                        </m:e>
                      </m:d>
                    </m:oMath>
                  </m:oMathPara>
                </a14:m>
                <a:endParaRPr lang="en-US" sz="1400" dirty="0">
                  <a:solidFill>
                    <a:schemeClr val="tx1"/>
                  </a:solidFill>
                </a:endParaRPr>
              </a:p>
            </p:txBody>
          </p:sp>
        </mc:Choice>
        <mc:Fallback xmlns="">
          <p:sp>
            <p:nvSpPr>
              <p:cNvPr id="25" name="TextBox 24">
                <a:extLst>
                  <a:ext uri="{FF2B5EF4-FFF2-40B4-BE49-F238E27FC236}">
                    <a16:creationId xmlns:a16="http://schemas.microsoft.com/office/drawing/2014/main" id="{0B32704C-836B-FC09-D809-910729BB0078}"/>
                  </a:ext>
                </a:extLst>
              </p:cNvPr>
              <p:cNvSpPr txBox="1">
                <a:spLocks noRot="1" noChangeAspect="1" noMove="1" noResize="1" noEditPoints="1" noAdjustHandles="1" noChangeArrowheads="1" noChangeShapeType="1" noTextEdit="1"/>
              </p:cNvSpPr>
              <p:nvPr/>
            </p:nvSpPr>
            <p:spPr>
              <a:xfrm>
                <a:off x="613545" y="2825211"/>
                <a:ext cx="2992436" cy="5332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B34CFBB-4580-0FA8-12D4-FF455D9CDA5C}"/>
                  </a:ext>
                </a:extLst>
              </p:cNvPr>
              <p:cNvSpPr txBox="1"/>
              <p:nvPr/>
            </p:nvSpPr>
            <p:spPr>
              <a:xfrm>
                <a:off x="1063728" y="1418427"/>
                <a:ext cx="253672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00</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𝑐</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0">
                                  <a:solidFill>
                                    <a:schemeClr val="tx1"/>
                                  </a:solidFill>
                                  <a:latin typeface="Cambria Math" panose="02040503050406030204" pitchFamily="18" charset="0"/>
                                </a:rPr>
                                <m:t>12</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𝑑</m:t>
                              </m:r>
                            </m:e>
                            <m:sub>
                              <m:r>
                                <a:rPr lang="en-US" sz="1400" i="1">
                                  <a:solidFill>
                                    <a:schemeClr val="tx1"/>
                                  </a:solidFill>
                                  <a:latin typeface="Cambria Math" panose="02040503050406030204" pitchFamily="18" charset="0"/>
                                </a:rPr>
                                <m:t>𝑡</m:t>
                              </m:r>
                            </m:sub>
                          </m:sSub>
                        </m:e>
                      </m:d>
                      <m:r>
                        <a:rPr lang="en-US" sz="1400" i="0">
                          <a:solidFill>
                            <a:schemeClr val="tx1"/>
                          </a:solidFill>
                          <a:latin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𝐼</m:t>
                              </m:r>
                            </m:e>
                            <m:sub>
                              <m:r>
                                <a:rPr lang="en-US" sz="1400" i="0">
                                  <a:solidFill>
                                    <a:schemeClr val="tx1"/>
                                  </a:solidFill>
                                  <a:latin typeface="Cambria Math" panose="02040503050406030204" pitchFamily="18" charset="0"/>
                                </a:rPr>
                                <m:t>12</m:t>
                              </m:r>
                            </m:sub>
                          </m:sSub>
                        </m:e>
                      </m:d>
                    </m:oMath>
                  </m:oMathPara>
                </a14:m>
                <a:endParaRPr lang="en-US" sz="1400" dirty="0">
                  <a:solidFill>
                    <a:schemeClr val="tx1"/>
                  </a:solidFill>
                </a:endParaRPr>
              </a:p>
            </p:txBody>
          </p:sp>
        </mc:Choice>
        <mc:Fallback xmlns="">
          <p:sp>
            <p:nvSpPr>
              <p:cNvPr id="6" name="TextBox 5">
                <a:extLst>
                  <a:ext uri="{FF2B5EF4-FFF2-40B4-BE49-F238E27FC236}">
                    <a16:creationId xmlns:a16="http://schemas.microsoft.com/office/drawing/2014/main" id="{CB34CFBB-4580-0FA8-12D4-FF455D9CDA5C}"/>
                  </a:ext>
                </a:extLst>
              </p:cNvPr>
              <p:cNvSpPr txBox="1">
                <a:spLocks noRot="1" noChangeAspect="1" noMove="1" noResize="1" noEditPoints="1" noAdjustHandles="1" noChangeArrowheads="1" noChangeShapeType="1" noTextEdit="1"/>
              </p:cNvSpPr>
              <p:nvPr/>
            </p:nvSpPr>
            <p:spPr>
              <a:xfrm>
                <a:off x="1063728" y="1418427"/>
                <a:ext cx="2536722" cy="30777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0490657"/>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mes n">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6857</TotalTime>
  <Words>4356</Words>
  <Application>Microsoft Macintosh PowerPoint</Application>
  <PresentationFormat>On-screen Show (4:3)</PresentationFormat>
  <Paragraphs>585</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Univers 65</vt:lpstr>
      <vt:lpstr>Univers 67 CondensedBold</vt:lpstr>
      <vt:lpstr>Arial</vt:lpstr>
      <vt:lpstr>Calibri</vt:lpstr>
      <vt:lpstr>Cambria</vt:lpstr>
      <vt:lpstr>Cambria Math</vt:lpstr>
      <vt:lpstr>Georgia</vt:lpstr>
      <vt:lpstr>Times</vt:lpstr>
      <vt:lpstr>Times New Roman</vt:lpstr>
      <vt:lpstr>Wingdings</vt:lpstr>
      <vt:lpstr>PowerPoint</vt:lpstr>
      <vt:lpstr>EE 455 Introduction to Energy Distribution Systems </vt:lpstr>
      <vt:lpstr>PowerPoint Presentation</vt:lpstr>
      <vt:lpstr>Overview</vt:lpstr>
      <vt:lpstr>Overview</vt:lpstr>
      <vt:lpstr>Center- Tapped Single-Phase Transformer Equations</vt:lpstr>
      <vt:lpstr>Center- Tapped Single-Phase Transformer Equations</vt:lpstr>
      <vt:lpstr>Center- Tapped Single-Phase Transformer Equations</vt:lpstr>
      <vt:lpstr>Center- Tapped Single-Phase Transformer Equations</vt:lpstr>
      <vt:lpstr>Center- Tapped Single-Phase Transformer Equations</vt:lpstr>
      <vt:lpstr>Center- Tapped Transformers Serving Loads through a Triplex Secondary</vt:lpstr>
      <vt:lpstr>Center- Tapped Transformers Serving Loads through a Triplex Secondary</vt:lpstr>
      <vt:lpstr>Center- Tapped Transformers Serving Loads through a Triplex Secondary</vt:lpstr>
      <vt:lpstr>Center- Tapped Transformers Serving Loads through a Triplex Secondary</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Ungrounded Wye – Delta Transformer Bank with Center-Tapped Transformer</vt:lpstr>
      <vt:lpstr>Open Wye - Open Delta Transformer Connections</vt:lpstr>
      <vt:lpstr>Open Wye - Open Delta Transformer Connections</vt:lpstr>
      <vt:lpstr>Open Wye - Open Delta Transformer Connections</vt:lpstr>
      <vt:lpstr>Open Wye - Open Delta Transformer Connections Equations</vt:lpstr>
      <vt:lpstr>Open Wye - Open Delta Transformer Connections Equations</vt:lpstr>
      <vt:lpstr>Open Wye - Open Delta Transformer Connections Equations</vt:lpstr>
      <vt:lpstr>Open Wye - Open Delta Transformer Connections Equations</vt:lpstr>
      <vt:lpstr>Open Wye - Open Delta Transformer Connections Equations</vt:lpstr>
      <vt:lpstr>Open Wye - Open Delta Transformer Connections Equations</vt:lpstr>
      <vt:lpstr>Open Wye - Open Delta Transformer Connections Equations</vt:lpstr>
      <vt:lpstr>Four Wire Secondary</vt:lpstr>
      <vt:lpstr>Modeling of Four Wire Secondary</vt:lpstr>
      <vt:lpstr>Modeling of Four Wire Secondary</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Wang, Zhaoyu [E CPE]</cp:lastModifiedBy>
  <cp:revision>18</cp:revision>
  <dcterms:created xsi:type="dcterms:W3CDTF">2022-12-20T23:57:39Z</dcterms:created>
  <dcterms:modified xsi:type="dcterms:W3CDTF">2023-10-01T14:37:14Z</dcterms:modified>
</cp:coreProperties>
</file>